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57" r:id="rId3"/>
    <p:sldId id="350" r:id="rId4"/>
    <p:sldId id="339" r:id="rId5"/>
    <p:sldId id="341" r:id="rId6"/>
    <p:sldId id="342" r:id="rId7"/>
    <p:sldId id="343" r:id="rId8"/>
    <p:sldId id="344" r:id="rId9"/>
    <p:sldId id="346" r:id="rId10"/>
    <p:sldId id="345" r:id="rId11"/>
    <p:sldId id="347" r:id="rId12"/>
    <p:sldId id="349" r:id="rId13"/>
    <p:sldId id="348" r:id="rId14"/>
    <p:sldId id="304" r:id="rId15"/>
  </p:sldIdLst>
  <p:sldSz cx="12192000" cy="6858000"/>
  <p:notesSz cx="6670675" cy="9777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FCC"/>
    <a:srgbClr val="004494"/>
    <a:srgbClr val="449CDB"/>
    <a:srgbClr val="B1C843"/>
    <a:srgbClr val="FCCE00"/>
    <a:srgbClr val="F0D821"/>
    <a:srgbClr val="465D8F"/>
    <a:srgbClr val="000000"/>
    <a:srgbClr val="8C4D98"/>
    <a:srgbClr val="654B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130" autoAdjust="0"/>
  </p:normalViewPr>
  <p:slideViewPr>
    <p:cSldViewPr snapToGrid="0">
      <p:cViewPr varScale="1">
        <p:scale>
          <a:sx n="84" d="100"/>
          <a:sy n="84" d="100"/>
        </p:scale>
        <p:origin x="15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980960011774013E-2"/>
          <c:y val="3.9728517254593143E-2"/>
          <c:w val="0.93061723530979235"/>
          <c:h val="0.85127047457932548"/>
        </c:manualLayout>
      </c:layout>
      <c:barChart>
        <c:barDir val="col"/>
        <c:grouping val="clustered"/>
        <c:varyColors val="0"/>
        <c:ser>
          <c:idx val="0"/>
          <c:order val="0"/>
          <c:tx>
            <c:strRef>
              <c:f>'Fig. 9'!$C$4</c:f>
              <c:strCache>
                <c:ptCount val="1"/>
                <c:pt idx="0">
                  <c:v>Women</c:v>
                </c:pt>
              </c:strCache>
            </c:strRef>
          </c:tx>
          <c:spPr>
            <a:solidFill>
              <a:srgbClr val="BE524D"/>
            </a:solidFill>
            <a:ln>
              <a:noFill/>
            </a:ln>
            <a:effectLst/>
          </c:spPr>
          <c:invertIfNegative val="0"/>
          <c:dLbls>
            <c:dLbl>
              <c:idx val="11"/>
              <c:layout>
                <c:manualLayout>
                  <c:x val="2.1101031906920189E-3"/>
                  <c:y val="0"/>
                </c:manualLayout>
              </c:layout>
              <c:tx>
                <c:rich>
                  <a:bodyPr/>
                  <a:lstStyle/>
                  <a:p>
                    <a:pPr>
                      <a:defRPr sz="1400" b="1"/>
                    </a:pPr>
                    <a:r>
                      <a:rPr lang="en-US" sz="1400" b="1"/>
                      <a:t>30</a:t>
                    </a:r>
                  </a:p>
                </c:rich>
              </c:tx>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619-46AB-8BC5-0CDA5FFC9E42}"/>
                </c:ext>
              </c:extLst>
            </c:dLbl>
            <c:spPr>
              <a:noFill/>
              <a:ln>
                <a:noFill/>
              </a:ln>
              <a:effectLst/>
            </c:spPr>
            <c:txPr>
              <a:bodyPr wrap="square" lIns="38100" tIns="19050" rIns="38100" bIns="19050" anchor="ctr">
                <a:spAutoFit/>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'Fig. 9'!$B$5:$B$33</c:f>
              <c:strCache>
                <c:ptCount val="28"/>
                <c:pt idx="0">
                  <c:v>PT</c:v>
                </c:pt>
                <c:pt idx="1">
                  <c:v>EL</c:v>
                </c:pt>
                <c:pt idx="2">
                  <c:v>CY</c:v>
                </c:pt>
                <c:pt idx="3">
                  <c:v>NL</c:v>
                </c:pt>
                <c:pt idx="4">
                  <c:v>BG</c:v>
                </c:pt>
                <c:pt idx="5">
                  <c:v>LT</c:v>
                </c:pt>
                <c:pt idx="6">
                  <c:v>LV</c:v>
                </c:pt>
                <c:pt idx="7">
                  <c:v>RO</c:v>
                </c:pt>
                <c:pt idx="8">
                  <c:v>IT</c:v>
                </c:pt>
                <c:pt idx="9">
                  <c:v>IE</c:v>
                </c:pt>
                <c:pt idx="10">
                  <c:v>ES</c:v>
                </c:pt>
                <c:pt idx="11">
                  <c:v>EU-28</c:v>
                </c:pt>
                <c:pt idx="12">
                  <c:v>AT</c:v>
                </c:pt>
                <c:pt idx="13">
                  <c:v>FR</c:v>
                </c:pt>
                <c:pt idx="14">
                  <c:v>SK</c:v>
                </c:pt>
                <c:pt idx="15">
                  <c:v>CZ</c:v>
                </c:pt>
                <c:pt idx="16">
                  <c:v>UK</c:v>
                </c:pt>
                <c:pt idx="17">
                  <c:v>HU</c:v>
                </c:pt>
                <c:pt idx="18">
                  <c:v>FI</c:v>
                </c:pt>
                <c:pt idx="19">
                  <c:v>MT</c:v>
                </c:pt>
                <c:pt idx="20">
                  <c:v>LU</c:v>
                </c:pt>
                <c:pt idx="21">
                  <c:v>SI</c:v>
                </c:pt>
                <c:pt idx="22">
                  <c:v>PL</c:v>
                </c:pt>
                <c:pt idx="23">
                  <c:v>HR</c:v>
                </c:pt>
                <c:pt idx="24">
                  <c:v>SE</c:v>
                </c:pt>
                <c:pt idx="25">
                  <c:v>BE</c:v>
                </c:pt>
                <c:pt idx="26">
                  <c:v>DE</c:v>
                </c:pt>
                <c:pt idx="27">
                  <c:v>EE</c:v>
                </c:pt>
              </c:strCache>
              <c:extLst/>
            </c:strRef>
          </c:cat>
          <c:val>
            <c:numRef>
              <c:f>'Fig. 9'!$C$5:$C$33</c:f>
              <c:numCache>
                <c:formatCode>General</c:formatCode>
                <c:ptCount val="28"/>
                <c:pt idx="0">
                  <c:v>85.3</c:v>
                </c:pt>
                <c:pt idx="1">
                  <c:v>63.5</c:v>
                </c:pt>
                <c:pt idx="2">
                  <c:v>47.2</c:v>
                </c:pt>
                <c:pt idx="3">
                  <c:v>42.6</c:v>
                </c:pt>
                <c:pt idx="4">
                  <c:v>47.3</c:v>
                </c:pt>
                <c:pt idx="5">
                  <c:v>42.7</c:v>
                </c:pt>
                <c:pt idx="6">
                  <c:v>40.299999999999997</c:v>
                </c:pt>
                <c:pt idx="7">
                  <c:v>47.8</c:v>
                </c:pt>
                <c:pt idx="8">
                  <c:v>39.1</c:v>
                </c:pt>
                <c:pt idx="9">
                  <c:v>33.200000000000003</c:v>
                </c:pt>
                <c:pt idx="10">
                  <c:v>34.1</c:v>
                </c:pt>
                <c:pt idx="11">
                  <c:v>29.9</c:v>
                </c:pt>
                <c:pt idx="12">
                  <c:v>24.1</c:v>
                </c:pt>
                <c:pt idx="13">
                  <c:v>31</c:v>
                </c:pt>
                <c:pt idx="14">
                  <c:v>24.1</c:v>
                </c:pt>
                <c:pt idx="15">
                  <c:v>32.1</c:v>
                </c:pt>
                <c:pt idx="16">
                  <c:v>19.3</c:v>
                </c:pt>
                <c:pt idx="17">
                  <c:v>23.1</c:v>
                </c:pt>
                <c:pt idx="18">
                  <c:v>26.7</c:v>
                </c:pt>
                <c:pt idx="19">
                  <c:v>23</c:v>
                </c:pt>
                <c:pt idx="20">
                  <c:v>11.5</c:v>
                </c:pt>
                <c:pt idx="21">
                  <c:v>25.1</c:v>
                </c:pt>
                <c:pt idx="22">
                  <c:v>17.7</c:v>
                </c:pt>
                <c:pt idx="23">
                  <c:v>20.399999999999999</c:v>
                </c:pt>
                <c:pt idx="24">
                  <c:v>12.1</c:v>
                </c:pt>
                <c:pt idx="25">
                  <c:v>29</c:v>
                </c:pt>
                <c:pt idx="26">
                  <c:v>17.8</c:v>
                </c:pt>
                <c:pt idx="27">
                  <c:v>15.5</c:v>
                </c:pt>
              </c:numCache>
              <c:extLst/>
            </c:numRef>
          </c:val>
          <c:extLst>
            <c:ext xmlns:c16="http://schemas.microsoft.com/office/drawing/2014/chart" uri="{C3380CC4-5D6E-409C-BE32-E72D297353CC}">
              <c16:uniqueId val="{00000001-C619-46AB-8BC5-0CDA5FFC9E42}"/>
            </c:ext>
          </c:extLst>
        </c:ser>
        <c:ser>
          <c:idx val="2"/>
          <c:order val="1"/>
          <c:tx>
            <c:strRef>
              <c:f>'Fig. 9'!$E$4</c:f>
              <c:strCache>
                <c:ptCount val="1"/>
                <c:pt idx="0">
                  <c:v>Men</c:v>
                </c:pt>
              </c:strCache>
            </c:strRef>
          </c:tx>
          <c:spPr>
            <a:solidFill>
              <a:srgbClr val="CE7C78"/>
            </a:solidFill>
            <a:ln>
              <a:noFill/>
            </a:ln>
            <a:effectLst/>
          </c:spPr>
          <c:invertIfNegative val="0"/>
          <c:dLbls>
            <c:dLbl>
              <c:idx val="11"/>
              <c:layout>
                <c:manualLayout>
                  <c:x val="8.4392497137653327E-3"/>
                  <c:y val="2.6299721027813184E-2"/>
                </c:manualLayout>
              </c:layout>
              <c:tx>
                <c:rich>
                  <a:bodyPr/>
                  <a:lstStyle/>
                  <a:p>
                    <a:r>
                      <a:rPr lang="en-US" b="1"/>
                      <a:t>28</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619-46AB-8BC5-0CDA5FFC9E42}"/>
                </c:ext>
              </c:extLst>
            </c:dLbl>
            <c:spPr>
              <a:noFill/>
              <a:ln>
                <a:noFill/>
              </a:ln>
              <a:effectLst/>
            </c:spPr>
            <c:txPr>
              <a:bodyPr/>
              <a:lstStyle/>
              <a:p>
                <a:pPr>
                  <a:defRPr sz="14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'Fig. 9'!$B$5:$B$33</c:f>
              <c:strCache>
                <c:ptCount val="28"/>
                <c:pt idx="0">
                  <c:v>PT</c:v>
                </c:pt>
                <c:pt idx="1">
                  <c:v>EL</c:v>
                </c:pt>
                <c:pt idx="2">
                  <c:v>CY</c:v>
                </c:pt>
                <c:pt idx="3">
                  <c:v>NL</c:v>
                </c:pt>
                <c:pt idx="4">
                  <c:v>BG</c:v>
                </c:pt>
                <c:pt idx="5">
                  <c:v>LT</c:v>
                </c:pt>
                <c:pt idx="6">
                  <c:v>LV</c:v>
                </c:pt>
                <c:pt idx="7">
                  <c:v>RO</c:v>
                </c:pt>
                <c:pt idx="8">
                  <c:v>IT</c:v>
                </c:pt>
                <c:pt idx="9">
                  <c:v>IE</c:v>
                </c:pt>
                <c:pt idx="10">
                  <c:v>ES</c:v>
                </c:pt>
                <c:pt idx="11">
                  <c:v>EU-28</c:v>
                </c:pt>
                <c:pt idx="12">
                  <c:v>AT</c:v>
                </c:pt>
                <c:pt idx="13">
                  <c:v>FR</c:v>
                </c:pt>
                <c:pt idx="14">
                  <c:v>SK</c:v>
                </c:pt>
                <c:pt idx="15">
                  <c:v>CZ</c:v>
                </c:pt>
                <c:pt idx="16">
                  <c:v>UK</c:v>
                </c:pt>
                <c:pt idx="17">
                  <c:v>HU</c:v>
                </c:pt>
                <c:pt idx="18">
                  <c:v>FI</c:v>
                </c:pt>
                <c:pt idx="19">
                  <c:v>MT</c:v>
                </c:pt>
                <c:pt idx="20">
                  <c:v>LU</c:v>
                </c:pt>
                <c:pt idx="21">
                  <c:v>SI</c:v>
                </c:pt>
                <c:pt idx="22">
                  <c:v>PL</c:v>
                </c:pt>
                <c:pt idx="23">
                  <c:v>HR</c:v>
                </c:pt>
                <c:pt idx="24">
                  <c:v>SE</c:v>
                </c:pt>
                <c:pt idx="25">
                  <c:v>BE</c:v>
                </c:pt>
                <c:pt idx="26">
                  <c:v>DE</c:v>
                </c:pt>
                <c:pt idx="27">
                  <c:v>EE</c:v>
                </c:pt>
              </c:strCache>
              <c:extLst/>
            </c:strRef>
          </c:cat>
          <c:val>
            <c:numRef>
              <c:f>'Fig. 9'!$E$5:$E$33</c:f>
              <c:numCache>
                <c:formatCode>General</c:formatCode>
                <c:ptCount val="28"/>
                <c:pt idx="0">
                  <c:v>86</c:v>
                </c:pt>
                <c:pt idx="1">
                  <c:v>58.4</c:v>
                </c:pt>
                <c:pt idx="2">
                  <c:v>46</c:v>
                </c:pt>
                <c:pt idx="3">
                  <c:v>44.9</c:v>
                </c:pt>
                <c:pt idx="4">
                  <c:v>42.6</c:v>
                </c:pt>
                <c:pt idx="5">
                  <c:v>36.9</c:v>
                </c:pt>
                <c:pt idx="6">
                  <c:v>35.6</c:v>
                </c:pt>
                <c:pt idx="7">
                  <c:v>34</c:v>
                </c:pt>
                <c:pt idx="8">
                  <c:v>31.4</c:v>
                </c:pt>
                <c:pt idx="9">
                  <c:v>30.8</c:v>
                </c:pt>
                <c:pt idx="10">
                  <c:v>28.1</c:v>
                </c:pt>
                <c:pt idx="11">
                  <c:v>27.5</c:v>
                </c:pt>
                <c:pt idx="12">
                  <c:v>25.5</c:v>
                </c:pt>
                <c:pt idx="13">
                  <c:v>25</c:v>
                </c:pt>
                <c:pt idx="14">
                  <c:v>23.2</c:v>
                </c:pt>
                <c:pt idx="15">
                  <c:v>23</c:v>
                </c:pt>
                <c:pt idx="16">
                  <c:v>22.4</c:v>
                </c:pt>
                <c:pt idx="17">
                  <c:v>22.2</c:v>
                </c:pt>
                <c:pt idx="18">
                  <c:v>22.1</c:v>
                </c:pt>
                <c:pt idx="19">
                  <c:v>19.399999999999999</c:v>
                </c:pt>
                <c:pt idx="20">
                  <c:v>18.2</c:v>
                </c:pt>
                <c:pt idx="21">
                  <c:v>17</c:v>
                </c:pt>
                <c:pt idx="22">
                  <c:v>14.6</c:v>
                </c:pt>
                <c:pt idx="23">
                  <c:v>14.4</c:v>
                </c:pt>
                <c:pt idx="24">
                  <c:v>13</c:v>
                </c:pt>
                <c:pt idx="25">
                  <c:v>12.8</c:v>
                </c:pt>
                <c:pt idx="26">
                  <c:v>12.6</c:v>
                </c:pt>
                <c:pt idx="27">
                  <c:v>10.8</c:v>
                </c:pt>
              </c:numCache>
              <c:extLst/>
            </c:numRef>
          </c:val>
          <c:extLst>
            <c:ext xmlns:c16="http://schemas.microsoft.com/office/drawing/2014/chart" uri="{C3380CC4-5D6E-409C-BE32-E72D297353CC}">
              <c16:uniqueId val="{00000003-C619-46AB-8BC5-0CDA5FFC9E42}"/>
            </c:ext>
          </c:extLst>
        </c:ser>
        <c:dLbls>
          <c:showLegendKey val="0"/>
          <c:showVal val="0"/>
          <c:showCatName val="0"/>
          <c:showSerName val="0"/>
          <c:showPercent val="0"/>
          <c:showBubbleSize val="0"/>
        </c:dLbls>
        <c:gapWidth val="219"/>
        <c:overlap val="-27"/>
        <c:axId val="182456320"/>
        <c:axId val="182457856"/>
      </c:barChart>
      <c:catAx>
        <c:axId val="18245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yriad pro"/>
                <a:ea typeface="+mn-ea"/>
                <a:cs typeface="+mn-cs"/>
              </a:defRPr>
            </a:pPr>
            <a:endParaRPr lang="en-US"/>
          </a:p>
        </c:txPr>
        <c:crossAx val="182457856"/>
        <c:crosses val="autoZero"/>
        <c:auto val="1"/>
        <c:lblAlgn val="ctr"/>
        <c:lblOffset val="100"/>
        <c:noMultiLvlLbl val="0"/>
      </c:catAx>
      <c:valAx>
        <c:axId val="182457856"/>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yriad pro"/>
                    <a:ea typeface="+mn-ea"/>
                    <a:cs typeface="+mn-cs"/>
                  </a:defRPr>
                </a:pPr>
                <a:r>
                  <a:rPr lang="en-US" sz="1200"/>
                  <a:t>Percentage</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yriad pro"/>
                <a:ea typeface="+mn-ea"/>
                <a:cs typeface="+mn-cs"/>
              </a:defRPr>
            </a:pPr>
            <a:endParaRPr lang="en-US"/>
          </a:p>
        </c:txPr>
        <c:crossAx val="182456320"/>
        <c:crosses val="autoZero"/>
        <c:crossBetween val="between"/>
      </c:valAx>
      <c:spPr>
        <a:noFill/>
        <a:ln>
          <a:noFill/>
        </a:ln>
        <a:effectLst/>
      </c:spPr>
    </c:plotArea>
    <c:legend>
      <c:legendPos val="t"/>
      <c:layout>
        <c:manualLayout>
          <c:xMode val="edge"/>
          <c:yMode val="edge"/>
          <c:x val="0.78781006590509284"/>
          <c:y val="6.6464586412335824E-2"/>
          <c:w val="0.19549154008001457"/>
          <c:h val="7.909390451707984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yriad pro"/>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Myriad pro"/>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808242815535418E-2"/>
          <c:y val="6.5185185185185179E-2"/>
          <c:w val="0.95029370710033112"/>
          <c:h val="0.76219212598425201"/>
        </c:manualLayout>
      </c:layout>
      <c:barChart>
        <c:barDir val="col"/>
        <c:grouping val="clustered"/>
        <c:varyColors val="0"/>
        <c:ser>
          <c:idx val="0"/>
          <c:order val="0"/>
          <c:spPr>
            <a:solidFill>
              <a:srgbClr val="BE524D"/>
            </a:solidFill>
            <a:ln>
              <a:noFill/>
            </a:ln>
            <a:effectLst/>
          </c:spPr>
          <c:invertIfNegative val="0"/>
          <c:dPt>
            <c:idx val="11"/>
            <c:invertIfNegative val="0"/>
            <c:bubble3D val="0"/>
            <c:spPr>
              <a:solidFill>
                <a:srgbClr val="BE524D"/>
              </a:solidFill>
              <a:ln>
                <a:solidFill>
                  <a:schemeClr val="tx1">
                    <a:lumMod val="95000"/>
                    <a:lumOff val="5000"/>
                  </a:schemeClr>
                </a:solidFill>
              </a:ln>
              <a:effectLst/>
            </c:spPr>
            <c:extLst>
              <c:ext xmlns:c16="http://schemas.microsoft.com/office/drawing/2014/chart" uri="{C3380CC4-5D6E-409C-BE32-E72D297353CC}">
                <c16:uniqueId val="{00000001-AB2B-4068-8C3C-6B390ABD67F6}"/>
              </c:ext>
            </c:extLst>
          </c:dPt>
          <c:dLbls>
            <c:dLbl>
              <c:idx val="11"/>
              <c:layout/>
              <c:tx>
                <c:rich>
                  <a:bodyPr/>
                  <a:lstStyle/>
                  <a:p>
                    <a:r>
                      <a:rPr lang="en-US"/>
                      <a:t>5</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B2B-4068-8C3C-6B390ABD67F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yriad pro"/>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 12'!$B$5:$B$33</c:f>
              <c:strCache>
                <c:ptCount val="29"/>
                <c:pt idx="0">
                  <c:v>SE</c:v>
                </c:pt>
                <c:pt idx="1">
                  <c:v>IE</c:v>
                </c:pt>
                <c:pt idx="2">
                  <c:v>DK</c:v>
                </c:pt>
                <c:pt idx="3">
                  <c:v>FR</c:v>
                </c:pt>
                <c:pt idx="4">
                  <c:v>LU</c:v>
                </c:pt>
                <c:pt idx="5">
                  <c:v>FI</c:v>
                </c:pt>
                <c:pt idx="6">
                  <c:v>BE</c:v>
                </c:pt>
                <c:pt idx="7">
                  <c:v>DE</c:v>
                </c:pt>
                <c:pt idx="8">
                  <c:v>NL</c:v>
                </c:pt>
                <c:pt idx="9">
                  <c:v>UK</c:v>
                </c:pt>
                <c:pt idx="10">
                  <c:v>MT</c:v>
                </c:pt>
                <c:pt idx="11">
                  <c:v>EU-28</c:v>
                </c:pt>
                <c:pt idx="12">
                  <c:v>BG</c:v>
                </c:pt>
                <c:pt idx="13">
                  <c:v>AT</c:v>
                </c:pt>
                <c:pt idx="14">
                  <c:v>SK</c:v>
                </c:pt>
                <c:pt idx="15">
                  <c:v>ES</c:v>
                </c:pt>
                <c:pt idx="16">
                  <c:v>HU</c:v>
                </c:pt>
                <c:pt idx="17">
                  <c:v>PT</c:v>
                </c:pt>
                <c:pt idx="18">
                  <c:v>PL</c:v>
                </c:pt>
                <c:pt idx="19">
                  <c:v>IT</c:v>
                </c:pt>
                <c:pt idx="20">
                  <c:v>CZ</c:v>
                </c:pt>
                <c:pt idx="21">
                  <c:v>LV</c:v>
                </c:pt>
                <c:pt idx="22">
                  <c:v>EL</c:v>
                </c:pt>
                <c:pt idx="23">
                  <c:v>LT</c:v>
                </c:pt>
                <c:pt idx="24">
                  <c:v>CY</c:v>
                </c:pt>
                <c:pt idx="25">
                  <c:v>HR</c:v>
                </c:pt>
                <c:pt idx="26">
                  <c:v>RO</c:v>
                </c:pt>
                <c:pt idx="27">
                  <c:v>SI</c:v>
                </c:pt>
                <c:pt idx="28">
                  <c:v>EE</c:v>
                </c:pt>
              </c:strCache>
            </c:strRef>
          </c:cat>
          <c:val>
            <c:numRef>
              <c:f>'Fig. 12'!$C$5:$C$33</c:f>
              <c:numCache>
                <c:formatCode>0.00</c:formatCode>
                <c:ptCount val="29"/>
                <c:pt idx="0">
                  <c:v>19.714339918327358</c:v>
                </c:pt>
                <c:pt idx="1">
                  <c:v>14.173721922921583</c:v>
                </c:pt>
                <c:pt idx="2">
                  <c:v>13.708946474426716</c:v>
                </c:pt>
                <c:pt idx="3">
                  <c:v>9.4095242975010063</c:v>
                </c:pt>
                <c:pt idx="4">
                  <c:v>8.7762409604718101</c:v>
                </c:pt>
                <c:pt idx="5">
                  <c:v>8.4754367835507161</c:v>
                </c:pt>
                <c:pt idx="6">
                  <c:v>8.415434371707871</c:v>
                </c:pt>
                <c:pt idx="7">
                  <c:v>7.0023406996693085</c:v>
                </c:pt>
                <c:pt idx="8">
                  <c:v>6.7904674329363983</c:v>
                </c:pt>
                <c:pt idx="9">
                  <c:v>6.5330427383260599</c:v>
                </c:pt>
                <c:pt idx="10">
                  <c:v>5.7565552773220503</c:v>
                </c:pt>
                <c:pt idx="11">
                  <c:v>5.1898467674858724</c:v>
                </c:pt>
                <c:pt idx="12">
                  <c:v>3.3521701822437064</c:v>
                </c:pt>
                <c:pt idx="13">
                  <c:v>3.3521474343763891</c:v>
                </c:pt>
                <c:pt idx="14">
                  <c:v>3.0453475480347998</c:v>
                </c:pt>
                <c:pt idx="15">
                  <c:v>2.6839319478582482</c:v>
                </c:pt>
                <c:pt idx="16">
                  <c:v>2.6502721467227266</c:v>
                </c:pt>
                <c:pt idx="17">
                  <c:v>2.3851924512711706</c:v>
                </c:pt>
                <c:pt idx="18">
                  <c:v>2.1043212551051385</c:v>
                </c:pt>
                <c:pt idx="19">
                  <c:v>2.0645168760517918</c:v>
                </c:pt>
                <c:pt idx="20">
                  <c:v>1.5181416228129656</c:v>
                </c:pt>
                <c:pt idx="21">
                  <c:v>1.393038885011924</c:v>
                </c:pt>
                <c:pt idx="22">
                  <c:v>1.2380198197619214</c:v>
                </c:pt>
                <c:pt idx="23">
                  <c:v>1.1760388021301544</c:v>
                </c:pt>
                <c:pt idx="24">
                  <c:v>1.1653463292755974</c:v>
                </c:pt>
                <c:pt idx="25">
                  <c:v>1.0059945149567782</c:v>
                </c:pt>
                <c:pt idx="26">
                  <c:v>0.97851301813487435</c:v>
                </c:pt>
                <c:pt idx="27">
                  <c:v>0.79647799640621975</c:v>
                </c:pt>
                <c:pt idx="28">
                  <c:v>0.62309503692895041</c:v>
                </c:pt>
              </c:numCache>
            </c:numRef>
          </c:val>
          <c:extLst>
            <c:ext xmlns:c16="http://schemas.microsoft.com/office/drawing/2014/chart" uri="{C3380CC4-5D6E-409C-BE32-E72D297353CC}">
              <c16:uniqueId val="{00000002-AB2B-4068-8C3C-6B390ABD67F6}"/>
            </c:ext>
          </c:extLst>
        </c:ser>
        <c:dLbls>
          <c:showLegendKey val="0"/>
          <c:showVal val="0"/>
          <c:showCatName val="0"/>
          <c:showSerName val="0"/>
          <c:showPercent val="0"/>
          <c:showBubbleSize val="0"/>
        </c:dLbls>
        <c:gapWidth val="219"/>
        <c:overlap val="-27"/>
        <c:axId val="186078720"/>
        <c:axId val="186080256"/>
      </c:barChart>
      <c:catAx>
        <c:axId val="186078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yriad pro"/>
                <a:ea typeface="+mn-ea"/>
                <a:cs typeface="+mn-cs"/>
              </a:defRPr>
            </a:pPr>
            <a:endParaRPr lang="en-US"/>
          </a:p>
        </c:txPr>
        <c:crossAx val="186080256"/>
        <c:crosses val="autoZero"/>
        <c:auto val="1"/>
        <c:lblAlgn val="ctr"/>
        <c:lblOffset val="100"/>
        <c:noMultiLvlLbl val="0"/>
      </c:catAx>
      <c:valAx>
        <c:axId val="186080256"/>
        <c:scaling>
          <c:orientation val="minMax"/>
          <c:max val="20"/>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yriad pro"/>
                <a:ea typeface="+mn-ea"/>
                <a:cs typeface="+mn-cs"/>
              </a:defRPr>
            </a:pPr>
            <a:endParaRPr lang="en-US"/>
          </a:p>
        </c:txPr>
        <c:crossAx val="1860787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700">
          <a:latin typeface="Myriad pro"/>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95384048068373"/>
          <c:y val="6.2983109075293447E-2"/>
          <c:w val="0.73026945185570813"/>
          <c:h val="0.73047016417536981"/>
        </c:manualLayout>
      </c:layout>
      <c:barChart>
        <c:barDir val="col"/>
        <c:grouping val="percentStacked"/>
        <c:varyColors val="0"/>
        <c:ser>
          <c:idx val="1"/>
          <c:order val="1"/>
          <c:tx>
            <c:strRef>
              <c:f>'36'!$B$8</c:f>
              <c:strCache>
                <c:ptCount val="1"/>
                <c:pt idx="0">
                  <c:v>Women</c:v>
                </c:pt>
              </c:strCache>
            </c:strRef>
          </c:tx>
          <c:spPr>
            <a:solidFill>
              <a:srgbClr val="C0504D"/>
            </a:solidFill>
            <a:ln>
              <a:noFill/>
            </a:ln>
            <a:effectLst/>
          </c:spPr>
          <c:invertIfNegative val="0"/>
          <c:cat>
            <c:strRef>
              <c:f>'36'!$C$6:$M$6</c:f>
              <c:strCache>
                <c:ptCount val="11"/>
                <c:pt idx="0">
                  <c:v>2008</c:v>
                </c:pt>
                <c:pt idx="1">
                  <c:v>2009</c:v>
                </c:pt>
                <c:pt idx="2">
                  <c:v>2010</c:v>
                </c:pt>
                <c:pt idx="3">
                  <c:v>2011</c:v>
                </c:pt>
                <c:pt idx="4">
                  <c:v>2012</c:v>
                </c:pt>
                <c:pt idx="5">
                  <c:v>2013</c:v>
                </c:pt>
                <c:pt idx="6">
                  <c:v>2014</c:v>
                </c:pt>
                <c:pt idx="7">
                  <c:v>2015</c:v>
                </c:pt>
                <c:pt idx="8">
                  <c:v>2016</c:v>
                </c:pt>
                <c:pt idx="9">
                  <c:v>2017</c:v>
                </c:pt>
                <c:pt idx="10">
                  <c:v>2018</c:v>
                </c:pt>
              </c:strCache>
            </c:strRef>
          </c:cat>
          <c:val>
            <c:numRef>
              <c:f>'36'!$C$8:$M$8</c:f>
              <c:numCache>
                <c:formatCode>0.0</c:formatCode>
                <c:ptCount val="11"/>
                <c:pt idx="0">
                  <c:v>83.304199624175141</c:v>
                </c:pt>
                <c:pt idx="1">
                  <c:v>82.865875971328322</c:v>
                </c:pt>
                <c:pt idx="2">
                  <c:v>83.269418129806596</c:v>
                </c:pt>
                <c:pt idx="3">
                  <c:v>82.795412109895977</c:v>
                </c:pt>
                <c:pt idx="4">
                  <c:v>82.808780212242254</c:v>
                </c:pt>
                <c:pt idx="5">
                  <c:v>83.601132331246774</c:v>
                </c:pt>
                <c:pt idx="6">
                  <c:v>83.550918873054755</c:v>
                </c:pt>
                <c:pt idx="7">
                  <c:v>83.011223131063332</c:v>
                </c:pt>
                <c:pt idx="8">
                  <c:v>82.225579053373636</c:v>
                </c:pt>
                <c:pt idx="9">
                  <c:v>82.334756366848225</c:v>
                </c:pt>
                <c:pt idx="10">
                  <c:v>82.366200230813618</c:v>
                </c:pt>
              </c:numCache>
            </c:numRef>
          </c:val>
          <c:extLst>
            <c:ext xmlns:c16="http://schemas.microsoft.com/office/drawing/2014/chart" uri="{C3380CC4-5D6E-409C-BE32-E72D297353CC}">
              <c16:uniqueId val="{00000000-8962-4B46-90E3-1345F45C9BCA}"/>
            </c:ext>
          </c:extLst>
        </c:ser>
        <c:ser>
          <c:idx val="2"/>
          <c:order val="2"/>
          <c:tx>
            <c:strRef>
              <c:f>'36'!$B$9</c:f>
              <c:strCache>
                <c:ptCount val="1"/>
                <c:pt idx="0">
                  <c:v>Men</c:v>
                </c:pt>
              </c:strCache>
            </c:strRef>
          </c:tx>
          <c:spPr>
            <a:solidFill>
              <a:srgbClr val="DC9E9C"/>
            </a:solidFill>
            <a:ln>
              <a:noFill/>
            </a:ln>
            <a:effectLst/>
          </c:spPr>
          <c:invertIfNegative val="0"/>
          <c:cat>
            <c:strRef>
              <c:f>'36'!$C$6:$M$6</c:f>
              <c:strCache>
                <c:ptCount val="11"/>
                <c:pt idx="0">
                  <c:v>2008</c:v>
                </c:pt>
                <c:pt idx="1">
                  <c:v>2009</c:v>
                </c:pt>
                <c:pt idx="2">
                  <c:v>2010</c:v>
                </c:pt>
                <c:pt idx="3">
                  <c:v>2011</c:v>
                </c:pt>
                <c:pt idx="4">
                  <c:v>2012</c:v>
                </c:pt>
                <c:pt idx="5">
                  <c:v>2013</c:v>
                </c:pt>
                <c:pt idx="6">
                  <c:v>2014</c:v>
                </c:pt>
                <c:pt idx="7">
                  <c:v>2015</c:v>
                </c:pt>
                <c:pt idx="8">
                  <c:v>2016</c:v>
                </c:pt>
                <c:pt idx="9">
                  <c:v>2017</c:v>
                </c:pt>
                <c:pt idx="10">
                  <c:v>2018</c:v>
                </c:pt>
              </c:strCache>
            </c:strRef>
          </c:cat>
          <c:val>
            <c:numRef>
              <c:f>'36'!$C$9:$M$9</c:f>
              <c:numCache>
                <c:formatCode>0.0</c:formatCode>
                <c:ptCount val="11"/>
                <c:pt idx="0">
                  <c:v>16.693615347637984</c:v>
                </c:pt>
                <c:pt idx="1">
                  <c:v>17.134124028671675</c:v>
                </c:pt>
                <c:pt idx="2">
                  <c:v>16.728508944673617</c:v>
                </c:pt>
                <c:pt idx="3">
                  <c:v>17.20458789010403</c:v>
                </c:pt>
                <c:pt idx="4">
                  <c:v>17.191219787757735</c:v>
                </c:pt>
                <c:pt idx="5">
                  <c:v>16.39886766875324</c:v>
                </c:pt>
                <c:pt idx="6">
                  <c:v>16.449081126945252</c:v>
                </c:pt>
                <c:pt idx="7">
                  <c:v>16.988776868936657</c:v>
                </c:pt>
                <c:pt idx="8">
                  <c:v>17.774420946626385</c:v>
                </c:pt>
                <c:pt idx="9">
                  <c:v>17.665243633151775</c:v>
                </c:pt>
                <c:pt idx="10">
                  <c:v>17.633799769186382</c:v>
                </c:pt>
              </c:numCache>
            </c:numRef>
          </c:val>
          <c:extLst>
            <c:ext xmlns:c16="http://schemas.microsoft.com/office/drawing/2014/chart" uri="{C3380CC4-5D6E-409C-BE32-E72D297353CC}">
              <c16:uniqueId val="{00000001-8962-4B46-90E3-1345F45C9BCA}"/>
            </c:ext>
          </c:extLst>
        </c:ser>
        <c:dLbls>
          <c:showLegendKey val="0"/>
          <c:showVal val="0"/>
          <c:showCatName val="0"/>
          <c:showSerName val="0"/>
          <c:showPercent val="0"/>
          <c:showBubbleSize val="0"/>
        </c:dLbls>
        <c:gapWidth val="150"/>
        <c:overlap val="100"/>
        <c:axId val="266007680"/>
        <c:axId val="266009600"/>
      </c:barChart>
      <c:lineChart>
        <c:grouping val="stacked"/>
        <c:varyColors val="0"/>
        <c:ser>
          <c:idx val="0"/>
          <c:order val="0"/>
          <c:tx>
            <c:strRef>
              <c:f>'36'!$B$7</c:f>
              <c:strCache>
                <c:ptCount val="1"/>
                <c:pt idx="0">
                  <c:v>Total number</c:v>
                </c:pt>
              </c:strCache>
            </c:strRef>
          </c:tx>
          <c:spPr>
            <a:ln w="28575" cap="rnd">
              <a:solidFill>
                <a:srgbClr val="6C2826"/>
              </a:solidFill>
              <a:round/>
            </a:ln>
            <a:effectLst/>
          </c:spPr>
          <c:marker>
            <c:symbol val="circle"/>
            <c:size val="5"/>
            <c:spPr>
              <a:solidFill>
                <a:srgbClr val="6C2826"/>
              </a:solidFill>
              <a:ln w="9525">
                <a:solidFill>
                  <a:srgbClr val="6C2826"/>
                </a:solidFill>
              </a:ln>
              <a:effectLst/>
            </c:spPr>
          </c:marker>
          <c:cat>
            <c:strRef>
              <c:f>'36'!$C$6:$M$6</c:f>
              <c:strCache>
                <c:ptCount val="11"/>
                <c:pt idx="0">
                  <c:v>2008</c:v>
                </c:pt>
                <c:pt idx="1">
                  <c:v>2009</c:v>
                </c:pt>
                <c:pt idx="2">
                  <c:v>2010</c:v>
                </c:pt>
                <c:pt idx="3">
                  <c:v>2011</c:v>
                </c:pt>
                <c:pt idx="4">
                  <c:v>2012</c:v>
                </c:pt>
                <c:pt idx="5">
                  <c:v>2013</c:v>
                </c:pt>
                <c:pt idx="6">
                  <c:v>2014</c:v>
                </c:pt>
                <c:pt idx="7">
                  <c:v>2015</c:v>
                </c:pt>
                <c:pt idx="8">
                  <c:v>2016</c:v>
                </c:pt>
                <c:pt idx="9">
                  <c:v>2017</c:v>
                </c:pt>
                <c:pt idx="10">
                  <c:v>2018</c:v>
                </c:pt>
              </c:strCache>
            </c:strRef>
          </c:cat>
          <c:val>
            <c:numRef>
              <c:f>'36'!$C$7:$M$7</c:f>
              <c:numCache>
                <c:formatCode>#,##0.0</c:formatCode>
                <c:ptCount val="11"/>
                <c:pt idx="0">
                  <c:v>4576.6000000000004</c:v>
                </c:pt>
                <c:pt idx="1">
                  <c:v>4645.7</c:v>
                </c:pt>
                <c:pt idx="2">
                  <c:v>4824.1000000000004</c:v>
                </c:pt>
                <c:pt idx="3">
                  <c:v>4873.7</c:v>
                </c:pt>
                <c:pt idx="4">
                  <c:v>4956.6000000000004</c:v>
                </c:pt>
                <c:pt idx="5">
                  <c:v>5016.2</c:v>
                </c:pt>
                <c:pt idx="6">
                  <c:v>5185.7</c:v>
                </c:pt>
                <c:pt idx="7">
                  <c:v>5257</c:v>
                </c:pt>
                <c:pt idx="8">
                  <c:v>5362.2</c:v>
                </c:pt>
                <c:pt idx="9">
                  <c:v>5434.4</c:v>
                </c:pt>
                <c:pt idx="10">
                  <c:v>5545.6</c:v>
                </c:pt>
              </c:numCache>
            </c:numRef>
          </c:val>
          <c:smooth val="0"/>
          <c:extLst>
            <c:ext xmlns:c16="http://schemas.microsoft.com/office/drawing/2014/chart" uri="{C3380CC4-5D6E-409C-BE32-E72D297353CC}">
              <c16:uniqueId val="{00000002-8962-4B46-90E3-1345F45C9BCA}"/>
            </c:ext>
          </c:extLst>
        </c:ser>
        <c:dLbls>
          <c:showLegendKey val="0"/>
          <c:showVal val="0"/>
          <c:showCatName val="0"/>
          <c:showSerName val="0"/>
          <c:showPercent val="0"/>
          <c:showBubbleSize val="0"/>
        </c:dLbls>
        <c:marker val="1"/>
        <c:smooth val="0"/>
        <c:axId val="266017792"/>
        <c:axId val="266015872"/>
      </c:lineChart>
      <c:catAx>
        <c:axId val="266007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266009600"/>
        <c:crosses val="autoZero"/>
        <c:auto val="1"/>
        <c:lblAlgn val="ctr"/>
        <c:lblOffset val="100"/>
        <c:noMultiLvlLbl val="0"/>
      </c:catAx>
      <c:valAx>
        <c:axId val="266009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1200"/>
                </a:pPr>
                <a:r>
                  <a:rPr lang="en-GB" sz="1200"/>
                  <a:t>Share</a:t>
                </a:r>
                <a:r>
                  <a:rPr lang="lt-LT" sz="1200"/>
                  <a:t> of women </a:t>
                </a:r>
                <a:r>
                  <a:rPr lang="en-GB" sz="1200"/>
                  <a:t>a</a:t>
                </a:r>
                <a:r>
                  <a:rPr lang="lt-LT" sz="1200"/>
                  <a:t>nd men</a:t>
                </a:r>
                <a:r>
                  <a:rPr lang="en-GB" sz="1200"/>
                  <a:t> workers</a:t>
                </a:r>
                <a:r>
                  <a:rPr lang="lt-LT" sz="1200"/>
                  <a:t> </a:t>
                </a:r>
                <a:endParaRPr lang="en-GB" sz="1200"/>
              </a:p>
            </c:rich>
          </c:tx>
          <c:layout/>
          <c:overlay val="0"/>
        </c:title>
        <c:numFmt formatCode="0%" sourceLinked="1"/>
        <c:majorTickMark val="none"/>
        <c:minorTickMark val="none"/>
        <c:tickLblPos val="nextTo"/>
        <c:spPr>
          <a:noFill/>
          <a:ln>
            <a:noFill/>
          </a:ln>
          <a:effectLst/>
        </c:spPr>
        <c:txPr>
          <a:bodyPr rot="-60000000" vert="horz"/>
          <a:lstStyle/>
          <a:p>
            <a:pPr>
              <a:defRPr sz="1200"/>
            </a:pPr>
            <a:endParaRPr lang="en-US"/>
          </a:p>
        </c:txPr>
        <c:crossAx val="266007680"/>
        <c:crosses val="autoZero"/>
        <c:crossBetween val="between"/>
      </c:valAx>
      <c:valAx>
        <c:axId val="266015872"/>
        <c:scaling>
          <c:orientation val="minMax"/>
        </c:scaling>
        <c:delete val="0"/>
        <c:axPos val="r"/>
        <c:title>
          <c:tx>
            <c:rich>
              <a:bodyPr rot="-5400000" vert="horz"/>
              <a:lstStyle/>
              <a:p>
                <a:pPr>
                  <a:defRPr sz="1200"/>
                </a:pPr>
                <a:r>
                  <a:rPr lang="lt-LT" sz="1200" dirty="0"/>
                  <a:t> Numbers of </a:t>
                </a:r>
                <a:r>
                  <a:rPr lang="en-GB" sz="1200" dirty="0"/>
                  <a:t>workers</a:t>
                </a:r>
                <a:r>
                  <a:rPr lang="lt-LT" sz="1200" dirty="0"/>
                  <a:t> in thousands</a:t>
                </a:r>
                <a:endParaRPr lang="en-GB" sz="1200" dirty="0"/>
              </a:p>
            </c:rich>
          </c:tx>
          <c:layout/>
          <c:overlay val="0"/>
          <c:spPr>
            <a:noFill/>
            <a:ln>
              <a:noFill/>
            </a:ln>
            <a:effectLst/>
          </c:spPr>
        </c:title>
        <c:numFmt formatCode="#,##0.0" sourceLinked="1"/>
        <c:majorTickMark val="out"/>
        <c:minorTickMark val="none"/>
        <c:tickLblPos val="nextTo"/>
        <c:spPr>
          <a:noFill/>
          <a:ln>
            <a:noFill/>
          </a:ln>
          <a:effectLst/>
        </c:spPr>
        <c:txPr>
          <a:bodyPr rot="-60000000" vert="horz"/>
          <a:lstStyle/>
          <a:p>
            <a:pPr>
              <a:defRPr sz="1200"/>
            </a:pPr>
            <a:endParaRPr lang="en-US"/>
          </a:p>
        </c:txPr>
        <c:crossAx val="266017792"/>
        <c:crosses val="max"/>
        <c:crossBetween val="between"/>
      </c:valAx>
      <c:catAx>
        <c:axId val="266017792"/>
        <c:scaling>
          <c:orientation val="minMax"/>
        </c:scaling>
        <c:delete val="1"/>
        <c:axPos val="b"/>
        <c:numFmt formatCode="General" sourceLinked="1"/>
        <c:majorTickMark val="out"/>
        <c:minorTickMark val="none"/>
        <c:tickLblPos val="nextTo"/>
        <c:crossAx val="266015872"/>
        <c:crosses val="autoZero"/>
        <c:auto val="1"/>
        <c:lblAlgn val="ctr"/>
        <c:lblOffset val="100"/>
        <c:noMultiLvlLbl val="0"/>
      </c:catAx>
      <c:spPr>
        <a:noFill/>
        <a:ln>
          <a:noFill/>
        </a:ln>
        <a:effectLst/>
      </c:spPr>
    </c:plotArea>
    <c:legend>
      <c:legendPos val="b"/>
      <c:layout>
        <c:manualLayout>
          <c:xMode val="edge"/>
          <c:yMode val="edge"/>
          <c:x val="0.2761465083976356"/>
          <c:y val="0.90337750867313926"/>
          <c:w val="0.44770698320472879"/>
          <c:h val="9.6622491326860696E-2"/>
        </c:manualLayout>
      </c:layout>
      <c:overlay val="0"/>
      <c:spPr>
        <a:noFill/>
        <a:ln>
          <a:noFill/>
        </a:ln>
        <a:effectLst/>
      </c:spPr>
      <c:txPr>
        <a:bodyPr rot="0" vert="horz"/>
        <a:lstStyle/>
        <a:p>
          <a:pPr>
            <a:defRPr sz="1200"/>
          </a:pPr>
          <a:endParaRPr lang="en-US"/>
        </a:p>
      </c:txPr>
    </c:legend>
    <c:plotVisOnly val="1"/>
    <c:dispBlanksAs val="gap"/>
    <c:showDLblsOverMax val="0"/>
  </c:chart>
  <c:spPr>
    <a:solidFill>
      <a:schemeClr val="bg1"/>
    </a:solidFill>
    <a:ln w="9525" cap="flat" cmpd="sng" algn="ctr">
      <a:noFill/>
      <a:round/>
    </a:ln>
    <a:effectLst/>
  </c:spPr>
  <c:txPr>
    <a:bodyPr/>
    <a:lstStyle/>
    <a:p>
      <a:pPr>
        <a:defRPr>
          <a:ln>
            <a:noFill/>
          </a:ln>
          <a:solidFill>
            <a:sysClr val="windowText" lastClr="000000"/>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056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505" y="0"/>
            <a:ext cx="2890626" cy="490569"/>
          </a:xfrm>
          <a:prstGeom prst="rect">
            <a:avLst/>
          </a:prstGeom>
        </p:spPr>
        <p:txBody>
          <a:bodyPr vert="horz" lIns="91440" tIns="45720" rIns="91440" bIns="45720" rtlCol="0"/>
          <a:lstStyle>
            <a:lvl1pPr algn="r">
              <a:defRPr sz="1200"/>
            </a:lvl1pPr>
          </a:lstStyle>
          <a:p>
            <a:fld id="{994E2199-4808-448E-A3F2-75D45F5F3DD9}" type="datetimeFigureOut">
              <a:rPr lang="en-GB" smtClean="0"/>
              <a:t>27/01/2020</a:t>
            </a:fld>
            <a:endParaRPr lang="en-GB"/>
          </a:p>
        </p:txBody>
      </p:sp>
      <p:sp>
        <p:nvSpPr>
          <p:cNvPr id="4" name="Slide Image Placeholder 3"/>
          <p:cNvSpPr>
            <a:spLocks noGrp="1" noRot="1" noChangeAspect="1"/>
          </p:cNvSpPr>
          <p:nvPr>
            <p:ph type="sldImg" idx="2"/>
          </p:nvPr>
        </p:nvSpPr>
        <p:spPr>
          <a:xfrm>
            <a:off x="401638" y="1222375"/>
            <a:ext cx="5867400" cy="33004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7068" y="4705380"/>
            <a:ext cx="5336540" cy="3849856"/>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6846"/>
            <a:ext cx="2890626" cy="49056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505" y="9286846"/>
            <a:ext cx="2890626" cy="490568"/>
          </a:xfrm>
          <a:prstGeom prst="rect">
            <a:avLst/>
          </a:prstGeom>
        </p:spPr>
        <p:txBody>
          <a:bodyPr vert="horz" lIns="91440" tIns="45720" rIns="91440" bIns="45720" rtlCol="0" anchor="b"/>
          <a:lstStyle>
            <a:lvl1pPr algn="r">
              <a:defRPr sz="1200"/>
            </a:lvl1pPr>
          </a:lstStyle>
          <a:p>
            <a:fld id="{922FF621-8095-4E27-A482-4C7A15559968}" type="slidenum">
              <a:rPr lang="en-GB" smtClean="0"/>
              <a:t>‹#›</a:t>
            </a:fld>
            <a:endParaRPr lang="en-GB"/>
          </a:p>
        </p:txBody>
      </p:sp>
    </p:spTree>
    <p:extLst>
      <p:ext uri="{BB962C8B-B14F-4D97-AF65-F5344CB8AC3E}">
        <p14:creationId xmlns:p14="http://schemas.microsoft.com/office/powerpoint/2010/main" val="3243241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95DC3D-F30A-482A-B172-50EB2D03BCFB}" type="slidenum">
              <a:rPr lang="en-GB" smtClean="0"/>
              <a:t>1</a:t>
            </a:fld>
            <a:endParaRPr lang="en-GB"/>
          </a:p>
        </p:txBody>
      </p:sp>
    </p:spTree>
    <p:extLst>
      <p:ext uri="{BB962C8B-B14F-4D97-AF65-F5344CB8AC3E}">
        <p14:creationId xmlns:p14="http://schemas.microsoft.com/office/powerpoint/2010/main" val="2774966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10</a:t>
            </a:fld>
            <a:endParaRPr lang="en-GB"/>
          </a:p>
        </p:txBody>
      </p:sp>
    </p:spTree>
    <p:extLst>
      <p:ext uri="{BB962C8B-B14F-4D97-AF65-F5344CB8AC3E}">
        <p14:creationId xmlns:p14="http://schemas.microsoft.com/office/powerpoint/2010/main" val="3051561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11</a:t>
            </a:fld>
            <a:endParaRPr lang="en-GB"/>
          </a:p>
        </p:txBody>
      </p:sp>
    </p:spTree>
    <p:extLst>
      <p:ext uri="{BB962C8B-B14F-4D97-AF65-F5344CB8AC3E}">
        <p14:creationId xmlns:p14="http://schemas.microsoft.com/office/powerpoint/2010/main" val="1752403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12</a:t>
            </a:fld>
            <a:endParaRPr lang="en-GB"/>
          </a:p>
        </p:txBody>
      </p:sp>
    </p:spTree>
    <p:extLst>
      <p:ext uri="{BB962C8B-B14F-4D97-AF65-F5344CB8AC3E}">
        <p14:creationId xmlns:p14="http://schemas.microsoft.com/office/powerpoint/2010/main" val="2299816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13</a:t>
            </a:fld>
            <a:endParaRPr lang="en-GB"/>
          </a:p>
        </p:txBody>
      </p:sp>
    </p:spTree>
    <p:extLst>
      <p:ext uri="{BB962C8B-B14F-4D97-AF65-F5344CB8AC3E}">
        <p14:creationId xmlns:p14="http://schemas.microsoft.com/office/powerpoint/2010/main" val="1015503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EU is currently experiencing unprecedented demographic changes. The share of population above 65 years in the EU is expected to increase from 19 % in 2016 to 29 % by 2080 and the percentage of people above 80 years will more than double to 13 % in that time. Given this context, the EU will face a major challenge in meeting long-term care needs in a financially sustainable way, ensuring that care is affordable without endangering the quality of services or the lives of care providers and the cared-for (Commission, 2017a).</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Challenges related to LTC are highly gendered. Due to longer life expectancy, more women than men are in need of LTC services, therefore, they are more affected by the availability and quality of services. In the EU, an absolute majority of professional employees in the care sector are women. Women are also more likely to provide informal care to their family members when formal services do not suffice. Informal care is one of the main reasons behind a lower employment rate and higher inactivity of women in the labour market. </a:t>
            </a:r>
            <a:endParaRPr lang="lt-L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European Pillar of Social Rights endorses everyone’s right to accessible, good-quality and affordable LTC services and, in particular, home care and community-based services. Although deinstitutionalisation and prioritization of formal home-based LTC is high on the political agenda, homecare services remain underdeveloped and difficult to access in many of the EU Member States</a:t>
            </a:r>
            <a:r>
              <a:rPr lang="lt-LT" sz="1200" kern="1200" dirty="0" smtClean="0">
                <a:solidFill>
                  <a:schemeClr val="tx1"/>
                </a:solidFill>
                <a:effectLst/>
                <a:latin typeface="+mn-lt"/>
                <a:ea typeface="+mn-ea"/>
                <a:cs typeface="+mn-cs"/>
              </a:rPr>
              <a:t>, especially</a:t>
            </a:r>
            <a:r>
              <a:rPr lang="lt-LT" sz="1200" kern="1200" baseline="0" dirty="0" smtClean="0">
                <a:solidFill>
                  <a:schemeClr val="tx1"/>
                </a:solidFill>
                <a:effectLst/>
                <a:latin typeface="+mn-lt"/>
                <a:ea typeface="+mn-ea"/>
                <a:cs typeface="+mn-cs"/>
              </a:rPr>
              <a:t> for certain groups </a:t>
            </a:r>
            <a:r>
              <a:rPr lang="en-GB" sz="1200" kern="1200" dirty="0" smtClean="0">
                <a:solidFill>
                  <a:schemeClr val="tx1"/>
                </a:solidFill>
                <a:effectLst/>
                <a:latin typeface="+mn-lt"/>
                <a:ea typeface="+mn-ea"/>
                <a:cs typeface="+mn-cs"/>
              </a:rPr>
              <a:t>of the population </a:t>
            </a:r>
            <a:r>
              <a:rPr lang="lt-LT"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people with low income, poorly educated people, migrants and ethnic minority women (Commission, 2009)</a:t>
            </a:r>
            <a:r>
              <a:rPr lang="lt-LT"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a:t>
            </a:r>
            <a:r>
              <a:rPr lang="en-GB" sz="1200" kern="1200" baseline="30000" dirty="0" smtClean="0">
                <a:solidFill>
                  <a:schemeClr val="tx1"/>
                </a:solidFill>
                <a:effectLst/>
                <a:latin typeface="+mn-lt"/>
                <a:ea typeface="+mn-ea"/>
                <a:cs typeface="+mn-cs"/>
              </a:rPr>
              <a:t> </a:t>
            </a:r>
            <a:r>
              <a:rPr lang="lt-LT" sz="1200" kern="1200" baseline="300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 a result, households are forced to provide care themselves or, in some Member States, to outsource care to domestic workers</a:t>
            </a:r>
            <a:r>
              <a:rPr lang="lt-LT" sz="1200" kern="1200" dirty="0" smtClean="0">
                <a:solidFill>
                  <a:schemeClr val="tx1"/>
                </a:solidFill>
                <a:effectLst/>
                <a:latin typeface="+mn-lt"/>
                <a:ea typeface="+mn-ea"/>
                <a:cs typeface="+mn-cs"/>
              </a:rPr>
              <a:t>, who are often recruited with </a:t>
            </a:r>
            <a:r>
              <a:rPr lang="lt-LT" sz="1200" kern="1200" baseline="0" dirty="0" smtClean="0">
                <a:solidFill>
                  <a:schemeClr val="tx1"/>
                </a:solidFill>
                <a:effectLst/>
                <a:latin typeface="+mn-lt"/>
                <a:ea typeface="+mn-ea"/>
                <a:cs typeface="+mn-cs"/>
              </a:rPr>
              <a:t>irregular contracts, work in precarious conditions and have limited social rights.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2</a:t>
            </a:fld>
            <a:endParaRPr lang="en-GB"/>
          </a:p>
        </p:txBody>
      </p:sp>
    </p:spTree>
    <p:extLst>
      <p:ext uri="{BB962C8B-B14F-4D97-AF65-F5344CB8AC3E}">
        <p14:creationId xmlns:p14="http://schemas.microsoft.com/office/powerpoint/2010/main" val="387600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European Pillar of Social Rights endorses everyone’s right to accessible, good-quality and affordable LTC services and, in particular, home care and community-based services. Although deinstitutionalisation and prioritization of formal home-based LTC is high on the political agenda, homecare services remain underdeveloped and difficult to access in many of the EU Member States</a:t>
            </a:r>
            <a:r>
              <a:rPr lang="lt-LT" sz="1200" kern="1200" dirty="0" smtClean="0">
                <a:solidFill>
                  <a:schemeClr val="tx1"/>
                </a:solidFill>
                <a:effectLst/>
                <a:latin typeface="+mn-lt"/>
                <a:ea typeface="+mn-ea"/>
                <a:cs typeface="+mn-cs"/>
              </a:rPr>
              <a:t>, especially</a:t>
            </a:r>
            <a:r>
              <a:rPr lang="lt-LT" sz="1200" kern="1200" baseline="0" dirty="0" smtClean="0">
                <a:solidFill>
                  <a:schemeClr val="tx1"/>
                </a:solidFill>
                <a:effectLst/>
                <a:latin typeface="+mn-lt"/>
                <a:ea typeface="+mn-ea"/>
                <a:cs typeface="+mn-cs"/>
              </a:rPr>
              <a:t> for certain groups </a:t>
            </a:r>
            <a:r>
              <a:rPr lang="en-GB" sz="1200" kern="1200" dirty="0" smtClean="0">
                <a:solidFill>
                  <a:schemeClr val="tx1"/>
                </a:solidFill>
                <a:effectLst/>
                <a:latin typeface="+mn-lt"/>
                <a:ea typeface="+mn-ea"/>
                <a:cs typeface="+mn-cs"/>
              </a:rPr>
              <a:t>of the population </a:t>
            </a:r>
            <a:r>
              <a:rPr lang="lt-LT"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people with low income, poorly educated people, migrants and ethnic minority women (Commission, 2009)</a:t>
            </a:r>
            <a:r>
              <a:rPr lang="lt-LT"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a:t>
            </a:r>
            <a:r>
              <a:rPr lang="en-GB" sz="1200" kern="1200" baseline="30000" dirty="0" smtClean="0">
                <a:solidFill>
                  <a:schemeClr val="tx1"/>
                </a:solidFill>
                <a:effectLst/>
                <a:latin typeface="+mn-lt"/>
                <a:ea typeface="+mn-ea"/>
                <a:cs typeface="+mn-cs"/>
              </a:rPr>
              <a:t> </a:t>
            </a:r>
            <a:r>
              <a:rPr lang="lt-LT" sz="1200" kern="1200" baseline="300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 a result, households are forced to provide care </a:t>
            </a:r>
            <a:r>
              <a:rPr lang="en-GB" sz="1200" kern="1200" dirty="0" err="1" smtClean="0">
                <a:solidFill>
                  <a:schemeClr val="tx1"/>
                </a:solidFill>
                <a:effectLst/>
                <a:latin typeface="+mn-lt"/>
                <a:ea typeface="+mn-ea"/>
                <a:cs typeface="+mn-cs"/>
              </a:rPr>
              <a:t>themselve</a:t>
            </a:r>
            <a:r>
              <a:rPr lang="lt-LT" sz="1200" kern="1200" dirty="0" smtClean="0">
                <a:solidFill>
                  <a:schemeClr val="tx1"/>
                </a:solidFill>
                <a:effectLst/>
                <a:latin typeface="+mn-lt"/>
                <a:ea typeface="+mn-ea"/>
                <a:cs typeface="+mn-cs"/>
              </a:rPr>
              <a:t>s (o</a:t>
            </a:r>
            <a:r>
              <a:rPr lang="en-GB" sz="1200" kern="1200" dirty="0" err="1" smtClean="0">
                <a:solidFill>
                  <a:schemeClr val="tx1"/>
                </a:solidFill>
                <a:effectLst/>
                <a:latin typeface="+mn-lt"/>
                <a:ea typeface="+mn-ea"/>
                <a:cs typeface="+mn-cs"/>
              </a:rPr>
              <a:t>verall</a:t>
            </a:r>
            <a:r>
              <a:rPr lang="en-GB" sz="1200" kern="1200" dirty="0" smtClean="0">
                <a:solidFill>
                  <a:schemeClr val="tx1"/>
                </a:solidFill>
                <a:effectLst/>
                <a:latin typeface="+mn-lt"/>
                <a:ea typeface="+mn-ea"/>
                <a:cs typeface="+mn-cs"/>
              </a:rPr>
              <a:t>, women represent 62 % of all people providing informal LTC to older people or people with disabilities in the EU</a:t>
            </a:r>
            <a:r>
              <a:rPr lang="lt-LT" sz="1200" kern="1200" dirty="0" smtClean="0">
                <a:solidFill>
                  <a:schemeClr val="tx1"/>
                </a:solidFill>
                <a:effectLst/>
                <a:latin typeface="+mn-lt"/>
                <a:ea typeface="+mn-ea"/>
                <a:cs typeface="+mn-cs"/>
              </a:rPr>
              <a:t>, especially women of pre-retirement age (50-64)</a:t>
            </a:r>
            <a:r>
              <a:rPr lang="en-GB" sz="1200" kern="1200" dirty="0" smtClean="0">
                <a:solidFill>
                  <a:schemeClr val="tx1"/>
                </a:solidFill>
                <a:effectLst/>
                <a:latin typeface="+mn-lt"/>
                <a:ea typeface="+mn-ea"/>
                <a:cs typeface="+mn-cs"/>
              </a:rPr>
              <a:t> (EIGE, 2019)</a:t>
            </a:r>
            <a:r>
              <a:rPr lang="lt-LT"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or, in some Member States, to outsource care to domestic workers</a:t>
            </a:r>
            <a:r>
              <a:rPr lang="lt-LT" sz="1200" kern="1200" dirty="0" smtClean="0">
                <a:solidFill>
                  <a:schemeClr val="tx1"/>
                </a:solidFill>
                <a:effectLst/>
                <a:latin typeface="+mn-lt"/>
                <a:ea typeface="+mn-ea"/>
                <a:cs typeface="+mn-cs"/>
              </a:rPr>
              <a:t>, who are often recruited with </a:t>
            </a:r>
            <a:r>
              <a:rPr lang="lt-LT" sz="1200" kern="1200" baseline="0" dirty="0" smtClean="0">
                <a:solidFill>
                  <a:schemeClr val="tx1"/>
                </a:solidFill>
                <a:effectLst/>
                <a:latin typeface="+mn-lt"/>
                <a:ea typeface="+mn-ea"/>
                <a:cs typeface="+mn-cs"/>
              </a:rPr>
              <a:t>irregular contracts, work in precarious conditions and have limited social rights.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2011, the Commission launched the European Innovation Partnership in Active and Healthy Ageing, which promotes greater autonomy and participation in paid employment of older persons as a way to decrease demand for LTC</a:t>
            </a:r>
            <a:r>
              <a:rPr lang="lt-LT" sz="1200" kern="1200" dirty="0" smtClean="0">
                <a:solidFill>
                  <a:schemeClr val="tx1"/>
                </a:solidFill>
                <a:effectLst/>
                <a:latin typeface="+mn-lt"/>
                <a:ea typeface="+mn-ea"/>
                <a:cs typeface="+mn-cs"/>
              </a:rPr>
              <a:t>, but also </a:t>
            </a:r>
            <a:r>
              <a:rPr lang="en-GB" sz="1200" kern="1200" dirty="0" smtClean="0">
                <a:solidFill>
                  <a:schemeClr val="tx1"/>
                </a:solidFill>
                <a:effectLst/>
                <a:latin typeface="+mn-lt"/>
                <a:ea typeface="+mn-ea"/>
                <a:cs typeface="+mn-cs"/>
              </a:rPr>
              <a:t>to foster innovation and digital transformation in the field of active and healthy aging. For example, this initiative highlights the potential of digitalisation of health and care, although in a gender-neutral way, in helping informal carers to reconcile employment with caring for their dependent relatives. To tap into the potentially transformative effect on the division of informal care, digitalisation and smart home technologies should be more broadly investigated from a gender perspective (Wilson, Hargreaves, &amp; </a:t>
            </a:r>
            <a:r>
              <a:rPr lang="en-GB" sz="1200" kern="1200" dirty="0" err="1" smtClean="0">
                <a:solidFill>
                  <a:schemeClr val="tx1"/>
                </a:solidFill>
                <a:effectLst/>
                <a:latin typeface="+mn-lt"/>
                <a:ea typeface="+mn-ea"/>
                <a:cs typeface="+mn-cs"/>
              </a:rPr>
              <a:t>Hauxwell</a:t>
            </a:r>
            <a:r>
              <a:rPr lang="en-GB" sz="1200" kern="1200" dirty="0" smtClean="0">
                <a:solidFill>
                  <a:schemeClr val="tx1"/>
                </a:solidFill>
                <a:effectLst/>
                <a:latin typeface="+mn-lt"/>
                <a:ea typeface="+mn-ea"/>
                <a:cs typeface="+mn-cs"/>
              </a:rPr>
              <a:t>-Baldwin, 2015).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3</a:t>
            </a:fld>
            <a:endParaRPr lang="en-GB"/>
          </a:p>
        </p:txBody>
      </p:sp>
    </p:spTree>
    <p:extLst>
      <p:ext uri="{BB962C8B-B14F-4D97-AF65-F5344CB8AC3E}">
        <p14:creationId xmlns:p14="http://schemas.microsoft.com/office/powerpoint/2010/main" val="2669928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Long-term care (LTC) is ‘a range of services and assistance for people who, as a result of mental and/or physical frailty and/or disability over an extended period of time, depend on help with daily living activities and/or [are] in need of some permanent care’ (Commission, 2014). LTC services can be formally performed by paid professionals in institutions (e.g. nursing home or residential care homes) or at home, or informally by family members, relatives, friends or others. The majority of countries heavily rely on informal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To improve quality of life and the efficiency of social care systems, the EU is moving towards the deinstitutionalisation of long-term care and supporting instead independent living at home through formal home-based or community based care. Formal home-based care is usually provided by licenced providers (employees or self-employed) in the home of the care dependent person (nurses, personal carers, including domestic workers). </a:t>
            </a:r>
            <a:r>
              <a:rPr lang="lt-LT" sz="1200" kern="1200" dirty="0" smtClean="0">
                <a:solidFill>
                  <a:schemeClr val="tx1"/>
                </a:solidFill>
                <a:effectLst/>
                <a:latin typeface="+mn-lt"/>
                <a:ea typeface="+mn-ea"/>
                <a:cs typeface="+mn-cs"/>
              </a:rPr>
              <a:t>Formal home-based LTC </a:t>
            </a:r>
            <a:r>
              <a:rPr lang="en-GB" sz="1200" kern="1200" dirty="0" smtClean="0">
                <a:solidFill>
                  <a:schemeClr val="tx1"/>
                </a:solidFill>
                <a:effectLst/>
                <a:latin typeface="+mn-lt"/>
                <a:ea typeface="+mn-ea"/>
                <a:cs typeface="+mn-cs"/>
              </a:rPr>
              <a:t>is regarded to be a more cost-effective solution providing better care outcomes for the recipients compared to institutionalised care and, most importantly, reflecting people’s preference for home-based care.</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underlying assumption in this study is that people who have some kind of disabilities are (potentially) in need for help and for long-term care. Disability is a complex, evolving and multi-dimensional concept which can be defined and measured in various ways. The following sections highlight the segments of the EU population who ‘experience limitations in their daily activities due to health problems’, as is measured by EU-SILC, the main survey providing information on the home-based long-term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the EU, one in four adults reports being limited or very limited in their daily activities as a result of a health problem. </a:t>
            </a:r>
            <a:r>
              <a:rPr lang="lt-LT" sz="1200" kern="1200" dirty="0" smtClean="0">
                <a:solidFill>
                  <a:schemeClr val="tx1"/>
                </a:solidFill>
                <a:effectLst/>
                <a:latin typeface="+mn-lt"/>
                <a:ea typeface="+mn-ea"/>
                <a:cs typeface="+mn-cs"/>
              </a:rPr>
              <a:t>Large country differen</a:t>
            </a:r>
            <a:r>
              <a:rPr lang="en-US" sz="1200" kern="1200" dirty="0" smtClean="0">
                <a:solidFill>
                  <a:schemeClr val="tx1"/>
                </a:solidFill>
                <a:effectLst/>
                <a:latin typeface="+mn-lt"/>
                <a:ea typeface="+mn-ea"/>
                <a:cs typeface="+mn-cs"/>
              </a:rPr>
              <a:t>c</a:t>
            </a:r>
            <a:r>
              <a:rPr lang="lt-LT" sz="1200" kern="1200" dirty="0" smtClean="0">
                <a:solidFill>
                  <a:schemeClr val="tx1"/>
                </a:solidFill>
                <a:effectLst/>
                <a:latin typeface="+mn-lt"/>
                <a:ea typeface="+mn-ea"/>
                <a:cs typeface="+mn-cs"/>
              </a:rPr>
              <a:t>es:</a:t>
            </a:r>
            <a:r>
              <a:rPr lang="lt-LT" sz="1200" kern="1200" baseline="0" dirty="0" smtClean="0">
                <a:solidFill>
                  <a:schemeClr val="tx1"/>
                </a:solidFill>
                <a:effectLst/>
                <a:latin typeface="+mn-lt"/>
                <a:ea typeface="+mn-ea"/>
                <a:cs typeface="+mn-cs"/>
              </a:rPr>
              <a:t> from </a:t>
            </a:r>
            <a:r>
              <a:rPr lang="en-GB" sz="1200" kern="1200" dirty="0" smtClean="0">
                <a:solidFill>
                  <a:schemeClr val="tx1"/>
                </a:solidFill>
                <a:effectLst/>
                <a:latin typeface="+mn-lt"/>
                <a:ea typeface="+mn-ea"/>
                <a:cs typeface="+mn-cs"/>
              </a:rPr>
              <a:t>12% of the population in Malta</a:t>
            </a:r>
            <a:r>
              <a:rPr lang="lt-LT" sz="1200" kern="1200" dirty="0" smtClean="0">
                <a:solidFill>
                  <a:schemeClr val="tx1"/>
                </a:solidFill>
                <a:effectLst/>
                <a:latin typeface="+mn-lt"/>
                <a:ea typeface="+mn-ea"/>
                <a:cs typeface="+mn-cs"/>
              </a:rPr>
              <a:t> to the </a:t>
            </a:r>
            <a:r>
              <a:rPr lang="en-GB" sz="1200" kern="1200" dirty="0" smtClean="0">
                <a:solidFill>
                  <a:schemeClr val="tx1"/>
                </a:solidFill>
                <a:effectLst/>
                <a:latin typeface="+mn-lt"/>
                <a:ea typeface="+mn-ea"/>
                <a:cs typeface="+mn-cs"/>
              </a:rPr>
              <a:t>highest burden of disability is observed in Latvia with 40% of adults reporting limitations. As shown in </a:t>
            </a:r>
            <a:r>
              <a:rPr lang="lt-LT" sz="1200" kern="1200" dirty="0" smtClean="0">
                <a:solidFill>
                  <a:schemeClr val="tx1"/>
                </a:solidFill>
                <a:effectLst/>
                <a:latin typeface="+mn-lt"/>
                <a:ea typeface="+mn-ea"/>
                <a:cs typeface="+mn-cs"/>
              </a:rPr>
              <a:t>the </a:t>
            </a:r>
            <a:r>
              <a:rPr lang="en-GB" sz="1200" kern="1200" dirty="0" smtClean="0">
                <a:solidFill>
                  <a:schemeClr val="tx1"/>
                </a:solidFill>
                <a:effectLst/>
                <a:latin typeface="+mn-lt"/>
                <a:ea typeface="+mn-ea"/>
                <a:cs typeface="+mn-cs"/>
              </a:rPr>
              <a:t>Figure</a:t>
            </a:r>
            <a:r>
              <a:rPr lang="en-GB" sz="1200" b="1" kern="1200" dirty="0" smtClean="0">
                <a:solidFill>
                  <a:schemeClr val="tx1"/>
                </a:solidFill>
                <a:effectLst/>
                <a:latin typeface="+mn-lt"/>
                <a:ea typeface="+mn-ea"/>
                <a:cs typeface="+mn-cs"/>
              </a:rPr>
              <a:t>, in every EU country, women are more likely than men to experience limitations in daily activities due to health problems (</a:t>
            </a:r>
            <a:r>
              <a:rPr lang="en-GB" sz="1200" kern="1200" dirty="0" smtClean="0">
                <a:solidFill>
                  <a:schemeClr val="tx1"/>
                </a:solidFill>
                <a:effectLst/>
                <a:latin typeface="+mn-lt"/>
                <a:ea typeface="+mn-ea"/>
                <a:cs typeface="+mn-cs"/>
              </a:rPr>
              <a:t>27% of women compared to 23% of men). At the national level, the largest gender differences are seen in Portugal (10 p.p.), Romania (9 p.p.)</a:t>
            </a:r>
            <a:r>
              <a:rPr lang="lt-LT" sz="1200" kern="1200" dirty="0" smtClean="0">
                <a:solidFill>
                  <a:schemeClr val="tx1"/>
                </a:solidFill>
                <a:effectLst/>
                <a:latin typeface="+mn-lt"/>
                <a:ea typeface="+mn-ea"/>
                <a:cs typeface="+mn-cs"/>
              </a:rPr>
              <a:t> and </a:t>
            </a:r>
            <a:r>
              <a:rPr lang="en-GB" sz="1200" kern="1200" dirty="0" smtClean="0">
                <a:solidFill>
                  <a:schemeClr val="tx1"/>
                </a:solidFill>
                <a:effectLst/>
                <a:latin typeface="+mn-lt"/>
                <a:ea typeface="+mn-ea"/>
                <a:cs typeface="+mn-cs"/>
              </a:rPr>
              <a:t>Finland (9 </a:t>
            </a:r>
            <a:r>
              <a:rPr lang="en-GB" sz="1200" kern="1200" dirty="0" err="1" smtClean="0">
                <a:solidFill>
                  <a:schemeClr val="tx1"/>
                </a:solidFill>
                <a:effectLst/>
                <a:latin typeface="+mn-lt"/>
                <a:ea typeface="+mn-ea"/>
                <a:cs typeface="+mn-cs"/>
              </a:rPr>
              <a:t>p.p</a:t>
            </a:r>
            <a:r>
              <a:rPr lang="en-GB" sz="1200" kern="1200" dirty="0" smtClean="0">
                <a:solidFill>
                  <a:schemeClr val="tx1"/>
                </a:solidFill>
                <a:effectLst/>
                <a:latin typeface="+mn-lt"/>
                <a:ea typeface="+mn-ea"/>
                <a:cs typeface="+mn-cs"/>
              </a:rPr>
              <a:t>,)</a:t>
            </a:r>
            <a:r>
              <a:rPr lang="lt-LT"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the majority of EU countries the share of people with long-standing limitations has increased since 2008</a:t>
            </a:r>
            <a:r>
              <a:rPr lang="lt-LT"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Such trends reflect the fact that gains made in life expectancy in the past decades have been accompanied by an increase in the occurrence of chronic diseases that can limit the ability to handle some daily activities and lead to an increasing need for LTC.</a:t>
            </a:r>
          </a:p>
          <a:p>
            <a:endParaRPr lang="lt-LT"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22FF621-8095-4E27-A482-4C7A15559968}" type="slidenum">
              <a:rPr lang="en-GB" smtClean="0"/>
              <a:t>4</a:t>
            </a:fld>
            <a:endParaRPr lang="en-GB"/>
          </a:p>
        </p:txBody>
      </p:sp>
    </p:spTree>
    <p:extLst>
      <p:ext uri="{BB962C8B-B14F-4D97-AF65-F5344CB8AC3E}">
        <p14:creationId xmlns:p14="http://schemas.microsoft.com/office/powerpoint/2010/main" val="2977252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5</a:t>
            </a:fld>
            <a:endParaRPr lang="en-GB"/>
          </a:p>
        </p:txBody>
      </p:sp>
    </p:spTree>
    <p:extLst>
      <p:ext uri="{BB962C8B-B14F-4D97-AF65-F5344CB8AC3E}">
        <p14:creationId xmlns:p14="http://schemas.microsoft.com/office/powerpoint/2010/main" val="161250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6</a:t>
            </a:fld>
            <a:endParaRPr lang="en-GB"/>
          </a:p>
        </p:txBody>
      </p:sp>
    </p:spTree>
    <p:extLst>
      <p:ext uri="{BB962C8B-B14F-4D97-AF65-F5344CB8AC3E}">
        <p14:creationId xmlns:p14="http://schemas.microsoft.com/office/powerpoint/2010/main" val="2769037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7</a:t>
            </a:fld>
            <a:endParaRPr lang="en-GB"/>
          </a:p>
        </p:txBody>
      </p:sp>
    </p:spTree>
    <p:extLst>
      <p:ext uri="{BB962C8B-B14F-4D97-AF65-F5344CB8AC3E}">
        <p14:creationId xmlns:p14="http://schemas.microsoft.com/office/powerpoint/2010/main" val="357002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8</a:t>
            </a:fld>
            <a:endParaRPr lang="en-GB"/>
          </a:p>
        </p:txBody>
      </p:sp>
    </p:spTree>
    <p:extLst>
      <p:ext uri="{BB962C8B-B14F-4D97-AF65-F5344CB8AC3E}">
        <p14:creationId xmlns:p14="http://schemas.microsoft.com/office/powerpoint/2010/main" val="2045969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2FF621-8095-4E27-A482-4C7A15559968}" type="slidenum">
              <a:rPr lang="en-GB" smtClean="0"/>
              <a:t>9</a:t>
            </a:fld>
            <a:endParaRPr lang="en-GB"/>
          </a:p>
        </p:txBody>
      </p:sp>
    </p:spTree>
    <p:extLst>
      <p:ext uri="{BB962C8B-B14F-4D97-AF65-F5344CB8AC3E}">
        <p14:creationId xmlns:p14="http://schemas.microsoft.com/office/powerpoint/2010/main" val="320429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2825A4-71AA-4313-B46B-80C2A33BF26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169678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2825A4-71AA-4313-B46B-80C2A33BF26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402915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2825A4-71AA-4313-B46B-80C2A33BF26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328627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2825A4-71AA-4313-B46B-80C2A33BF26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326916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2825A4-71AA-4313-B46B-80C2A33BF26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324364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2825A4-71AA-4313-B46B-80C2A33BF266}"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113892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2825A4-71AA-4313-B46B-80C2A33BF266}"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82205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2825A4-71AA-4313-B46B-80C2A33BF266}"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99477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825A4-71AA-4313-B46B-80C2A33BF266}"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267528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2825A4-71AA-4313-B46B-80C2A33BF266}"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31448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2825A4-71AA-4313-B46B-80C2A33BF266}"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60DA5F-981E-4552-B9AF-8100FA3A9140}" type="slidenum">
              <a:rPr lang="en-GB" smtClean="0"/>
              <a:t>‹#›</a:t>
            </a:fld>
            <a:endParaRPr lang="en-GB"/>
          </a:p>
        </p:txBody>
      </p:sp>
    </p:spTree>
    <p:extLst>
      <p:ext uri="{BB962C8B-B14F-4D97-AF65-F5344CB8AC3E}">
        <p14:creationId xmlns:p14="http://schemas.microsoft.com/office/powerpoint/2010/main" val="49428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825A4-71AA-4313-B46B-80C2A33BF266}" type="datetimeFigureOut">
              <a:rPr lang="en-GB" smtClean="0"/>
              <a:t>27/01/2020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0DA5F-981E-4552-B9AF-8100FA3A9140}" type="slidenum">
              <a:rPr lang="en-GB" smtClean="0"/>
              <a:t>‹#›</a:t>
            </a:fld>
            <a:endParaRPr lang="en-GB"/>
          </a:p>
        </p:txBody>
      </p:sp>
    </p:spTree>
    <p:extLst>
      <p:ext uri="{BB962C8B-B14F-4D97-AF65-F5344CB8AC3E}">
        <p14:creationId xmlns:p14="http://schemas.microsoft.com/office/powerpoint/2010/main" val="424923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emf"/><Relationship Id="rId7" Type="http://schemas.openxmlformats.org/officeDocument/2006/relationships/image" Target="../media/image11.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494"/>
        </a:solidFill>
        <a:effectLst/>
      </p:bgPr>
    </p:bg>
    <p:spTree>
      <p:nvGrpSpPr>
        <p:cNvPr id="1" name=""/>
        <p:cNvGrpSpPr/>
        <p:nvPr/>
      </p:nvGrpSpPr>
      <p:grpSpPr>
        <a:xfrm>
          <a:off x="0" y="0"/>
          <a:ext cx="0" cy="0"/>
          <a:chOff x="0" y="0"/>
          <a:chExt cx="0" cy="0"/>
        </a:xfrm>
      </p:grpSpPr>
      <p:grpSp>
        <p:nvGrpSpPr>
          <p:cNvPr id="4" name="Group 3"/>
          <p:cNvGrpSpPr/>
          <p:nvPr/>
        </p:nvGrpSpPr>
        <p:grpSpPr>
          <a:xfrm>
            <a:off x="908101" y="0"/>
            <a:ext cx="2659351" cy="2400299"/>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9" name="Textfeld 13">
            <a:extLst>
              <a:ext uri="{FF2B5EF4-FFF2-40B4-BE49-F238E27FC236}">
                <a16:creationId xmlns:a16="http://schemas.microsoft.com/office/drawing/2014/main" id="{B4105FF2-2677-794A-89B9-1C5A122263EA}"/>
              </a:ext>
            </a:extLst>
          </p:cNvPr>
          <p:cNvSpPr txBox="1"/>
          <p:nvPr/>
        </p:nvSpPr>
        <p:spPr>
          <a:xfrm>
            <a:off x="908100" y="3090678"/>
            <a:ext cx="10259572" cy="1323439"/>
          </a:xfrm>
          <a:prstGeom prst="rect">
            <a:avLst/>
          </a:prstGeom>
          <a:solidFill>
            <a:srgbClr val="004494"/>
          </a:solidFill>
          <a:effectLst>
            <a:outerShdw algn="l" rotWithShape="0">
              <a:srgbClr val="004494">
                <a:alpha val="29804"/>
              </a:srgbClr>
            </a:outerShdw>
          </a:effectLst>
        </p:spPr>
        <p:txBody>
          <a:bodyPr wrap="square" rtlCol="0">
            <a:spAutoFit/>
          </a:bodyPr>
          <a:lstStyle/>
          <a:p>
            <a:r>
              <a:rPr lang="lt-LT" sz="4000" b="1" dirty="0" smtClean="0">
                <a:solidFill>
                  <a:schemeClr val="bg1"/>
                </a:solidFill>
              </a:rPr>
              <a:t>Home-based long term care for adults and children with disabilities and older persons </a:t>
            </a:r>
            <a:endParaRPr lang="de-DE" sz="4000" b="1" dirty="0">
              <a:solidFill>
                <a:schemeClr val="bg1"/>
              </a:solidFill>
              <a:latin typeface="Noto Sans" panose="020B0502040504020204" pitchFamily="34" charset="0"/>
            </a:endParaRPr>
          </a:p>
        </p:txBody>
      </p:sp>
      <p:sp>
        <p:nvSpPr>
          <p:cNvPr id="7" name="Text Placeholder 2"/>
          <p:cNvSpPr txBox="1">
            <a:spLocks/>
          </p:cNvSpPr>
          <p:nvPr/>
        </p:nvSpPr>
        <p:spPr>
          <a:xfrm>
            <a:off x="958672" y="5016665"/>
            <a:ext cx="7841451" cy="151288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t-LT" sz="2400" dirty="0" smtClean="0">
                <a:solidFill>
                  <a:schemeClr val="bg1"/>
                </a:solidFill>
              </a:rPr>
              <a:t>Jolanta Reingarde</a:t>
            </a:r>
            <a:r>
              <a:rPr lang="en-IE" sz="2400" dirty="0" smtClean="0">
                <a:solidFill>
                  <a:schemeClr val="bg1"/>
                </a:solidFill>
              </a:rPr>
              <a:t>| European Institute for Gender Equality</a:t>
            </a:r>
          </a:p>
          <a:p>
            <a:r>
              <a:rPr lang="lt-LT" sz="2400" dirty="0" smtClean="0">
                <a:solidFill>
                  <a:schemeClr val="bg1"/>
                </a:solidFill>
              </a:rPr>
              <a:t>Zagreb, 2020</a:t>
            </a:r>
            <a:endParaRPr lang="en-IE" sz="2400" dirty="0" smtClean="0">
              <a:solidFill>
                <a:schemeClr val="bg1"/>
              </a:solidFill>
            </a:endParaRPr>
          </a:p>
          <a:p>
            <a:endParaRPr lang="en-IE" dirty="0"/>
          </a:p>
        </p:txBody>
      </p:sp>
    </p:spTree>
    <p:extLst>
      <p:ext uri="{BB962C8B-B14F-4D97-AF65-F5344CB8AC3E}">
        <p14:creationId xmlns:p14="http://schemas.microsoft.com/office/powerpoint/2010/main" val="3559398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Although a demand for LTC is increasing, the sector is facing a major shortage of labour force  </a:t>
            </a:r>
            <a:endParaRPr lang="en-GB" sz="2800" b="1" dirty="0">
              <a:solidFill>
                <a:schemeClr val="accent3">
                  <a:lumMod val="75000"/>
                </a:schemeClr>
              </a:solidFill>
              <a:latin typeface="Noto Sans" panose="020B0502040504020204" pitchFamily="34" charset="0"/>
            </a:endParaRPr>
          </a:p>
        </p:txBody>
      </p:sp>
      <p:sp>
        <p:nvSpPr>
          <p:cNvPr id="10" name="TextBox 9"/>
          <p:cNvSpPr txBox="1"/>
          <p:nvPr/>
        </p:nvSpPr>
        <p:spPr>
          <a:xfrm>
            <a:off x="1372498" y="1784500"/>
            <a:ext cx="9794488" cy="400110"/>
          </a:xfrm>
          <a:prstGeom prst="rect">
            <a:avLst/>
          </a:prstGeom>
          <a:noFill/>
        </p:spPr>
        <p:txBody>
          <a:bodyPr wrap="square" lIns="0" rtlCol="0" anchor="ctr">
            <a:spAutoFit/>
          </a:bodyPr>
          <a:lstStyle/>
          <a:p>
            <a:pPr lvl="0">
              <a:defRPr/>
            </a:pPr>
            <a:r>
              <a:rPr lang="lt-LT" sz="2000" b="1" kern="0" dirty="0" smtClean="0">
                <a:solidFill>
                  <a:schemeClr val="accent1">
                    <a:lumMod val="75000"/>
                  </a:schemeClr>
                </a:solidFill>
              </a:rPr>
              <a:t>Social workers providing home-based services per 100 persons with disabilities, 2018</a:t>
            </a:r>
            <a:endParaRPr lang="en-US" sz="2000" kern="0" dirty="0">
              <a:solidFill>
                <a:schemeClr val="accent1">
                  <a:lumMod val="75000"/>
                </a:schemeClr>
              </a:solidFill>
            </a:endParaRPr>
          </a:p>
        </p:txBody>
      </p:sp>
      <p:graphicFrame>
        <p:nvGraphicFramePr>
          <p:cNvPr id="16" name="Chart 15"/>
          <p:cNvGraphicFramePr/>
          <p:nvPr>
            <p:extLst>
              <p:ext uri="{D42A27DB-BD31-4B8C-83A1-F6EECF244321}">
                <p14:modId xmlns:p14="http://schemas.microsoft.com/office/powerpoint/2010/main" val="1452795400"/>
              </p:ext>
            </p:extLst>
          </p:nvPr>
        </p:nvGraphicFramePr>
        <p:xfrm>
          <a:off x="691376" y="2279097"/>
          <a:ext cx="10487320" cy="3831772"/>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435202" y="6390889"/>
            <a:ext cx="9794488" cy="261610"/>
          </a:xfrm>
          <a:prstGeom prst="rect">
            <a:avLst/>
          </a:prstGeom>
          <a:noFill/>
        </p:spPr>
        <p:txBody>
          <a:bodyPr wrap="square" lIns="0" rtlCol="0" anchor="ctr">
            <a:spAutoFit/>
          </a:bodyPr>
          <a:lstStyle/>
          <a:p>
            <a:pPr lvl="0">
              <a:defRPr/>
            </a:pPr>
            <a:r>
              <a:rPr lang="lt-LT" sz="1100" kern="0" dirty="0" smtClean="0"/>
              <a:t>Source: EIGE calculations based on Eurostat data, 2018</a:t>
            </a:r>
            <a:endParaRPr lang="en-US" sz="1100" kern="0" dirty="0"/>
          </a:p>
        </p:txBody>
      </p:sp>
    </p:spTree>
    <p:extLst>
      <p:ext uri="{BB962C8B-B14F-4D97-AF65-F5344CB8AC3E}">
        <p14:creationId xmlns:p14="http://schemas.microsoft.com/office/powerpoint/2010/main" val="267547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During the last ten years the share of women in social work remained unchanged  </a:t>
            </a:r>
            <a:endParaRPr lang="en-GB" sz="2800" b="1" dirty="0">
              <a:solidFill>
                <a:schemeClr val="accent3">
                  <a:lumMod val="75000"/>
                </a:schemeClr>
              </a:solidFill>
              <a:latin typeface="Noto Sans" panose="020B0502040504020204" pitchFamily="34" charset="0"/>
            </a:endParaRPr>
          </a:p>
        </p:txBody>
      </p:sp>
      <p:graphicFrame>
        <p:nvGraphicFramePr>
          <p:cNvPr id="11" name="Chart 10"/>
          <p:cNvGraphicFramePr/>
          <p:nvPr>
            <p:extLst>
              <p:ext uri="{D42A27DB-BD31-4B8C-83A1-F6EECF244321}">
                <p14:modId xmlns:p14="http://schemas.microsoft.com/office/powerpoint/2010/main" val="2571437525"/>
              </p:ext>
            </p:extLst>
          </p:nvPr>
        </p:nvGraphicFramePr>
        <p:xfrm>
          <a:off x="646771" y="1829094"/>
          <a:ext cx="10995102" cy="444881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435202" y="6390889"/>
            <a:ext cx="9794488" cy="261610"/>
          </a:xfrm>
          <a:prstGeom prst="rect">
            <a:avLst/>
          </a:prstGeom>
          <a:noFill/>
        </p:spPr>
        <p:txBody>
          <a:bodyPr wrap="square" lIns="0" rtlCol="0" anchor="ctr">
            <a:spAutoFit/>
          </a:bodyPr>
          <a:lstStyle/>
          <a:p>
            <a:pPr lvl="0">
              <a:defRPr/>
            </a:pPr>
            <a:r>
              <a:rPr lang="lt-LT" sz="1100" kern="0" dirty="0" smtClean="0"/>
              <a:t>Source: LFS, Eurostat, LFS, 2018</a:t>
            </a:r>
            <a:endParaRPr lang="en-US" sz="1100" kern="0" dirty="0"/>
          </a:p>
        </p:txBody>
      </p:sp>
    </p:spTree>
    <p:extLst>
      <p:ext uri="{BB962C8B-B14F-4D97-AF65-F5344CB8AC3E}">
        <p14:creationId xmlns:p14="http://schemas.microsoft.com/office/powerpoint/2010/main" val="3536852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9101"/>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7" name="Rectangle 16"/>
          <p:cNvSpPr/>
          <p:nvPr/>
        </p:nvSpPr>
        <p:spPr>
          <a:xfrm>
            <a:off x="2213387" y="329643"/>
            <a:ext cx="9852234" cy="954107"/>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In many EU countries employment conditions in the formal care sector are low quality and precarious </a:t>
            </a:r>
            <a:endParaRPr lang="en-GB" sz="2800" b="1" dirty="0">
              <a:solidFill>
                <a:schemeClr val="accent3">
                  <a:lumMod val="75000"/>
                </a:schemeClr>
              </a:solidFill>
              <a:latin typeface="Noto Sans" panose="020B0502040504020204" pitchFamily="34" charset="0"/>
            </a:endParaRPr>
          </a:p>
        </p:txBody>
      </p:sp>
      <p:sp>
        <p:nvSpPr>
          <p:cNvPr id="19" name="TextBox 18"/>
          <p:cNvSpPr txBox="1"/>
          <p:nvPr/>
        </p:nvSpPr>
        <p:spPr>
          <a:xfrm>
            <a:off x="974475" y="2068512"/>
            <a:ext cx="10508164" cy="3570208"/>
          </a:xfrm>
          <a:prstGeom prst="rect">
            <a:avLst/>
          </a:prstGeom>
          <a:noFill/>
        </p:spPr>
        <p:txBody>
          <a:bodyPr wrap="square" lIns="0" rtlCol="0" anchor="ctr">
            <a:spAutoFit/>
          </a:bodyPr>
          <a:lstStyle/>
          <a:p>
            <a:pPr marL="342900" lvl="0" indent="-342900">
              <a:buFont typeface="Arial" panose="020B0604020202020204" pitchFamily="34" charset="0"/>
              <a:buChar char="•"/>
            </a:pPr>
            <a:r>
              <a:rPr lang="en-GB" sz="2800" b="1" dirty="0"/>
              <a:t>High intensity of work </a:t>
            </a:r>
            <a:r>
              <a:rPr lang="en-GB" sz="2800" dirty="0"/>
              <a:t>(determined by high emotional demands, and high workload</a:t>
            </a:r>
            <a:r>
              <a:rPr lang="en-GB" sz="2800" dirty="0" smtClean="0"/>
              <a:t>)</a:t>
            </a:r>
            <a:endParaRPr lang="lt-LT" sz="2800" dirty="0" smtClean="0"/>
          </a:p>
          <a:p>
            <a:pPr marL="342900" lvl="0" indent="-342900">
              <a:buFont typeface="Arial" panose="020B0604020202020204" pitchFamily="34" charset="0"/>
              <a:buChar char="•"/>
            </a:pPr>
            <a:endParaRPr lang="en-GB" sz="1000" dirty="0"/>
          </a:p>
          <a:p>
            <a:pPr marL="342900" lvl="0" indent="-342900">
              <a:buFont typeface="Arial" panose="020B0604020202020204" pitchFamily="34" charset="0"/>
              <a:buChar char="•"/>
            </a:pPr>
            <a:r>
              <a:rPr lang="en-GB" sz="2800" b="1" dirty="0"/>
              <a:t>Adverse social environment </a:t>
            </a:r>
            <a:r>
              <a:rPr lang="en-GB" sz="2800" dirty="0"/>
              <a:t>(high risk of abuse, harassment, and under-appreciation</a:t>
            </a:r>
            <a:r>
              <a:rPr lang="en-GB" sz="2800" dirty="0" smtClean="0"/>
              <a:t>)</a:t>
            </a:r>
            <a:endParaRPr lang="lt-LT" sz="2800" dirty="0" smtClean="0"/>
          </a:p>
          <a:p>
            <a:pPr marL="342900" lvl="0" indent="-342900">
              <a:buFont typeface="Arial" panose="020B0604020202020204" pitchFamily="34" charset="0"/>
              <a:buChar char="•"/>
            </a:pPr>
            <a:endParaRPr lang="en-GB" sz="1000" dirty="0"/>
          </a:p>
          <a:p>
            <a:pPr marL="342900" lvl="0" indent="-342900">
              <a:buFont typeface="Arial" panose="020B0604020202020204" pitchFamily="34" charset="0"/>
              <a:buChar char="•"/>
            </a:pPr>
            <a:r>
              <a:rPr lang="en-GB" sz="2800" b="1" dirty="0"/>
              <a:t>Atypical working time </a:t>
            </a:r>
            <a:r>
              <a:rPr lang="en-GB" sz="2800" dirty="0"/>
              <a:t>(working at night and/or on weekends, frequent changes to working time arrangements)  </a:t>
            </a:r>
            <a:endParaRPr lang="lt-LT" sz="2800" dirty="0" smtClean="0"/>
          </a:p>
          <a:p>
            <a:pPr marL="342900" lvl="0" indent="-342900">
              <a:buFont typeface="Arial" panose="020B0604020202020204" pitchFamily="34" charset="0"/>
              <a:buChar char="•"/>
            </a:pPr>
            <a:endParaRPr lang="en-GB" sz="1000" dirty="0"/>
          </a:p>
          <a:p>
            <a:pPr marL="342900" lvl="0" indent="-342900">
              <a:buFont typeface="Arial" panose="020B0604020202020204" pitchFamily="34" charset="0"/>
              <a:buChar char="•"/>
            </a:pPr>
            <a:r>
              <a:rPr lang="en-GB" sz="2800" b="1" dirty="0"/>
              <a:t>Low income </a:t>
            </a:r>
            <a:endParaRPr lang="en-GB" sz="2400" dirty="0"/>
          </a:p>
        </p:txBody>
      </p:sp>
    </p:spTree>
    <p:extLst>
      <p:ext uri="{BB962C8B-B14F-4D97-AF65-F5344CB8AC3E}">
        <p14:creationId xmlns:p14="http://schemas.microsoft.com/office/powerpoint/2010/main" val="1398160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9101"/>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7" name="Rectangle 16"/>
          <p:cNvSpPr/>
          <p:nvPr/>
        </p:nvSpPr>
        <p:spPr>
          <a:xfrm>
            <a:off x="3927422" y="461897"/>
            <a:ext cx="4458295" cy="584775"/>
          </a:xfrm>
          <a:prstGeom prst="rect">
            <a:avLst/>
          </a:prstGeom>
        </p:spPr>
        <p:txBody>
          <a:bodyPr wrap="square">
            <a:spAutoFit/>
          </a:bodyPr>
          <a:lstStyle/>
          <a:p>
            <a:r>
              <a:rPr lang="lt-LT" sz="3200" b="1" dirty="0" smtClean="0">
                <a:solidFill>
                  <a:srgbClr val="004494"/>
                </a:solidFill>
                <a:latin typeface="Noto Sans" panose="020B0502040504020204" pitchFamily="34" charset="0"/>
              </a:rPr>
              <a:t>Concluding remarks </a:t>
            </a:r>
            <a:endParaRPr lang="en-GB" sz="3200" b="1" dirty="0">
              <a:solidFill>
                <a:schemeClr val="accent3">
                  <a:lumMod val="75000"/>
                </a:schemeClr>
              </a:solidFill>
              <a:latin typeface="Noto Sans" panose="020B0502040504020204" pitchFamily="34" charset="0"/>
            </a:endParaRPr>
          </a:p>
        </p:txBody>
      </p:sp>
      <p:sp>
        <p:nvSpPr>
          <p:cNvPr id="19" name="TextBox 18"/>
          <p:cNvSpPr txBox="1"/>
          <p:nvPr/>
        </p:nvSpPr>
        <p:spPr>
          <a:xfrm>
            <a:off x="1193181" y="1738827"/>
            <a:ext cx="10508164" cy="5293757"/>
          </a:xfrm>
          <a:prstGeom prst="rect">
            <a:avLst/>
          </a:prstGeom>
          <a:noFill/>
        </p:spPr>
        <p:txBody>
          <a:bodyPr wrap="square" lIns="0" rtlCol="0" anchor="ctr">
            <a:spAutoFit/>
          </a:bodyPr>
          <a:lstStyle/>
          <a:p>
            <a:pPr marL="285750" indent="-285750">
              <a:buFont typeface="Arial" panose="020B0604020202020204" pitchFamily="34" charset="0"/>
              <a:buChar char="•"/>
            </a:pPr>
            <a:r>
              <a:rPr lang="en-GB" sz="2600" dirty="0"/>
              <a:t>Long-term care needs are on rise and </a:t>
            </a:r>
            <a:r>
              <a:rPr lang="en-GB" sz="2600" b="1" dirty="0"/>
              <a:t>affect women </a:t>
            </a:r>
            <a:r>
              <a:rPr lang="en-GB" sz="2600" b="1" dirty="0" smtClean="0"/>
              <a:t>disproportionately</a:t>
            </a:r>
            <a:endParaRPr lang="lt-LT" sz="2600" b="1" dirty="0" smtClean="0"/>
          </a:p>
          <a:p>
            <a:pPr marL="285750" indent="-285750">
              <a:buFont typeface="Arial" panose="020B0604020202020204" pitchFamily="34" charset="0"/>
              <a:buChar char="•"/>
            </a:pPr>
            <a:endParaRPr lang="lt-LT" sz="1000" dirty="0" smtClean="0"/>
          </a:p>
          <a:p>
            <a:pPr marL="285750" indent="-285750">
              <a:buFont typeface="Arial" panose="020B0604020202020204" pitchFamily="34" charset="0"/>
              <a:buChar char="•"/>
            </a:pPr>
            <a:r>
              <a:rPr lang="en-GB" sz="2600" b="1" dirty="0"/>
              <a:t>Nearly every tenth </a:t>
            </a:r>
            <a:r>
              <a:rPr lang="en-GB" sz="2600" b="1" dirty="0" smtClean="0"/>
              <a:t>person</a:t>
            </a:r>
            <a:r>
              <a:rPr lang="lt-LT" sz="2600" b="1" dirty="0" smtClean="0"/>
              <a:t> </a:t>
            </a:r>
            <a:r>
              <a:rPr lang="en-GB" sz="2600" dirty="0" smtClean="0"/>
              <a:t>enter </a:t>
            </a:r>
            <a:r>
              <a:rPr lang="en-GB" sz="2600" dirty="0"/>
              <a:t>adulthood with health </a:t>
            </a:r>
            <a:r>
              <a:rPr lang="en-GB" sz="2600" dirty="0" smtClean="0"/>
              <a:t>limitations</a:t>
            </a:r>
            <a:endParaRPr lang="lt-LT" sz="2600" dirty="0" smtClean="0"/>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600" dirty="0"/>
              <a:t>Shortage of formal long-term care puts </a:t>
            </a:r>
            <a:r>
              <a:rPr lang="en-GB" sz="2600" b="1" dirty="0"/>
              <a:t>economic independence of women at risk </a:t>
            </a:r>
            <a:endParaRPr lang="lt-LT" sz="2600" b="1" dirty="0" smtClean="0"/>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600" dirty="0"/>
              <a:t>Informal carers need support and </a:t>
            </a:r>
            <a:r>
              <a:rPr lang="en-GB" sz="2600" b="1" dirty="0"/>
              <a:t>their contribution to economy </a:t>
            </a:r>
            <a:r>
              <a:rPr lang="en-GB" sz="2600" dirty="0"/>
              <a:t>needs to be recognized </a:t>
            </a:r>
            <a:endParaRPr lang="lt-LT" sz="2600" dirty="0" smtClean="0"/>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600" dirty="0"/>
              <a:t>Better remuneration </a:t>
            </a:r>
            <a:r>
              <a:rPr lang="lt-LT" sz="2600" dirty="0" smtClean="0"/>
              <a:t>and social protection </a:t>
            </a:r>
            <a:r>
              <a:rPr lang="en-GB" sz="2600" dirty="0" smtClean="0"/>
              <a:t>required </a:t>
            </a:r>
            <a:r>
              <a:rPr lang="en-GB" sz="2600" dirty="0"/>
              <a:t>for long-term care providers to account for </a:t>
            </a:r>
            <a:r>
              <a:rPr lang="en-GB" sz="2600" b="1" dirty="0"/>
              <a:t>difficult working conditions </a:t>
            </a:r>
            <a:endParaRPr lang="lt-LT" sz="2600" b="1" dirty="0" smtClean="0"/>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600" dirty="0"/>
              <a:t>Ambitious and </a:t>
            </a:r>
            <a:r>
              <a:rPr lang="en-GB" sz="2600" b="1" dirty="0"/>
              <a:t>gender-specific policy goals </a:t>
            </a:r>
            <a:r>
              <a:rPr lang="en-GB" sz="2600" dirty="0"/>
              <a:t>are needed</a:t>
            </a:r>
          </a:p>
          <a:p>
            <a:endParaRPr lang="lt-LT" dirty="0"/>
          </a:p>
          <a:p>
            <a:endParaRPr lang="lt-LT" dirty="0" smtClean="0"/>
          </a:p>
          <a:p>
            <a:endParaRPr lang="en-GB" dirty="0"/>
          </a:p>
        </p:txBody>
      </p:sp>
    </p:spTree>
    <p:extLst>
      <p:ext uri="{BB962C8B-B14F-4D97-AF65-F5344CB8AC3E}">
        <p14:creationId xmlns:p14="http://schemas.microsoft.com/office/powerpoint/2010/main" val="2292068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803" y="0"/>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2"/>
            <a:stretch>
              <a:fillRect/>
            </a:stretch>
          </p:blipFill>
          <p:spPr>
            <a:xfrm>
              <a:off x="1833636" y="214222"/>
              <a:ext cx="1351983" cy="1301284"/>
            </a:xfrm>
            <a:prstGeom prst="rect">
              <a:avLst/>
            </a:prstGeom>
            <a:grpFill/>
          </p:spPr>
        </p:pic>
      </p:grpSp>
      <p:pic>
        <p:nvPicPr>
          <p:cNvPr id="10" name="Grafik 11">
            <a:extLst>
              <a:ext uri="{FF2B5EF4-FFF2-40B4-BE49-F238E27FC236}">
                <a16:creationId xmlns:a16="http://schemas.microsoft.com/office/drawing/2014/main" id="{F5214967-75C4-E148-9AA6-C260838FAF52}"/>
              </a:ext>
            </a:extLst>
          </p:cNvPr>
          <p:cNvPicPr>
            <a:picLocks noChangeAspect="1"/>
          </p:cNvPicPr>
          <p:nvPr/>
        </p:nvPicPr>
        <p:blipFill>
          <a:blip r:embed="rId3"/>
          <a:stretch>
            <a:fillRect/>
          </a:stretch>
        </p:blipFill>
        <p:spPr>
          <a:xfrm>
            <a:off x="1883948" y="6162732"/>
            <a:ext cx="546100" cy="368300"/>
          </a:xfrm>
          <a:prstGeom prst="rect">
            <a:avLst/>
          </a:prstGeom>
        </p:spPr>
      </p:pic>
      <p:sp>
        <p:nvSpPr>
          <p:cNvPr id="11" name="Rectangle 10"/>
          <p:cNvSpPr/>
          <p:nvPr/>
        </p:nvSpPr>
        <p:spPr>
          <a:xfrm>
            <a:off x="3737387" y="442800"/>
            <a:ext cx="7496173" cy="630942"/>
          </a:xfrm>
          <a:prstGeom prst="rect">
            <a:avLst/>
          </a:prstGeom>
        </p:spPr>
        <p:txBody>
          <a:bodyPr wrap="square">
            <a:spAutoFit/>
          </a:bodyPr>
          <a:lstStyle/>
          <a:p>
            <a:pPr algn="ctr"/>
            <a:r>
              <a:rPr lang="en-US" sz="3500" b="1" dirty="0">
                <a:solidFill>
                  <a:srgbClr val="004494"/>
                </a:solidFill>
                <a:latin typeface="Noto Sans" panose="020B0502040504020204" pitchFamily="34" charset="0"/>
              </a:rPr>
              <a:t>Let’s talk</a:t>
            </a:r>
          </a:p>
        </p:txBody>
      </p:sp>
      <p:sp>
        <p:nvSpPr>
          <p:cNvPr id="7" name="Curved Down Arrow 6"/>
          <p:cNvSpPr/>
          <p:nvPr/>
        </p:nvSpPr>
        <p:spPr>
          <a:xfrm rot="3907408">
            <a:off x="10872479" y="3895749"/>
            <a:ext cx="1216152" cy="731520"/>
          </a:xfrm>
          <a:prstGeom prst="curvedDownArrow">
            <a:avLst>
              <a:gd name="adj1" fmla="val 10556"/>
              <a:gd name="adj2" fmla="val 48037"/>
              <a:gd name="adj3" fmla="val 34010"/>
            </a:avLst>
          </a:prstGeom>
          <a:solidFill>
            <a:srgbClr val="FC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solidFill>
                <a:schemeClr val="tx1"/>
              </a:solidFill>
            </a:endParaRPr>
          </a:p>
        </p:txBody>
      </p:sp>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23964" t="9835" r="30874" b="18034"/>
          <a:stretch/>
        </p:blipFill>
        <p:spPr>
          <a:xfrm>
            <a:off x="8072239" y="1515506"/>
            <a:ext cx="3528392" cy="3168352"/>
          </a:xfrm>
          <a:prstGeom prst="rect">
            <a:avLst/>
          </a:prstGeom>
        </p:spPr>
      </p:pic>
      <p:sp>
        <p:nvSpPr>
          <p:cNvPr id="9" name="TextBox 8"/>
          <p:cNvSpPr txBox="1"/>
          <p:nvPr/>
        </p:nvSpPr>
        <p:spPr>
          <a:xfrm rot="20354716">
            <a:off x="9867466" y="4871148"/>
            <a:ext cx="1832995" cy="360040"/>
          </a:xfrm>
          <a:prstGeom prst="rect">
            <a:avLst/>
          </a:prstGeom>
        </p:spPr>
        <p:txBody>
          <a:bodyPr vert="horz" wrap="square" lIns="91440" tIns="45720" rIns="91440" bIns="45720" rtlCol="0" anchor="t">
            <a:noAutofit/>
          </a:bodyPr>
          <a:lstStyle/>
          <a:p>
            <a:r>
              <a:rPr lang="en-GB" sz="1400" dirty="0"/>
              <a:t>c</a:t>
            </a:r>
            <a:r>
              <a:rPr lang="en-GB" sz="1400" kern="1200" dirty="0" smtClean="0"/>
              <a:t>ome in for a chat!</a:t>
            </a: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04287" y="5690085"/>
            <a:ext cx="502984" cy="502984"/>
          </a:xfrm>
          <a:prstGeom prst="rect">
            <a:avLst/>
          </a:prstGeom>
        </p:spPr>
      </p:pic>
      <p:sp>
        <p:nvSpPr>
          <p:cNvPr id="13" name="TextBox 12"/>
          <p:cNvSpPr txBox="1"/>
          <p:nvPr/>
        </p:nvSpPr>
        <p:spPr>
          <a:xfrm>
            <a:off x="8904431" y="5566974"/>
            <a:ext cx="1688088" cy="1196892"/>
          </a:xfrm>
          <a:prstGeom prst="rect">
            <a:avLst/>
          </a:prstGeom>
        </p:spPr>
        <p:txBody>
          <a:bodyPr vert="horz" wrap="square" lIns="91440" tIns="45720" rIns="91440" bIns="45720" rtlCol="0" anchor="t">
            <a:noAutofit/>
          </a:bodyPr>
          <a:lstStyle/>
          <a:p>
            <a:r>
              <a:rPr lang="en-GB" sz="1600" b="1" dirty="0" smtClean="0"/>
              <a:t>Gedimino pr. 16,</a:t>
            </a:r>
          </a:p>
          <a:p>
            <a:r>
              <a:rPr lang="en-GB" sz="1600" b="1" dirty="0" smtClean="0"/>
              <a:t>LT-01103 Vilnius,</a:t>
            </a:r>
          </a:p>
          <a:p>
            <a:r>
              <a:rPr lang="en-GB" sz="1600" b="1" dirty="0" smtClean="0"/>
              <a:t>Lithuania</a:t>
            </a:r>
            <a:endParaRPr lang="en-GB" sz="1600" b="1" kern="1200" dirty="0" smtClean="0"/>
          </a:p>
        </p:txBody>
      </p:sp>
      <p:sp>
        <p:nvSpPr>
          <p:cNvPr id="14" name="TextBox 13"/>
          <p:cNvSpPr txBox="1"/>
          <p:nvPr/>
        </p:nvSpPr>
        <p:spPr>
          <a:xfrm>
            <a:off x="4366828" y="1906958"/>
            <a:ext cx="2160240" cy="648072"/>
          </a:xfrm>
          <a:prstGeom prst="rect">
            <a:avLst/>
          </a:prstGeom>
        </p:spPr>
        <p:txBody>
          <a:bodyPr vert="horz" wrap="square" lIns="91440" tIns="45720" rIns="91440" bIns="45720" rtlCol="0" anchor="t">
            <a:normAutofit fontScale="77500" lnSpcReduction="20000"/>
          </a:bodyPr>
          <a:lstStyle/>
          <a:p>
            <a:r>
              <a:rPr lang="en-GB" sz="2800" b="1" kern="0" dirty="0" smtClean="0">
                <a:solidFill>
                  <a:srgbClr val="004494"/>
                </a:solidFill>
              </a:rPr>
              <a:t>Connect with us!</a:t>
            </a:r>
            <a:endParaRPr lang="en-GB" b="1" kern="1200" dirty="0" smtClean="0">
              <a:solidFill>
                <a:srgbClr val="004494"/>
              </a:solidFill>
            </a:endParaRPr>
          </a:p>
        </p:txBody>
      </p:sp>
      <p:pic>
        <p:nvPicPr>
          <p:cNvPr id="15" name="Picture 14"/>
          <p:cNvPicPr>
            <a:picLocks/>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433643" y="2739642"/>
            <a:ext cx="773502" cy="705215"/>
          </a:xfrm>
          <a:prstGeom prst="rect">
            <a:avLst/>
          </a:prstGeom>
        </p:spPr>
      </p:pic>
      <p:pic>
        <p:nvPicPr>
          <p:cNvPr id="16" name="Picture 15"/>
          <p:cNvPicPr>
            <a:picLocks noChangeAspect="1"/>
          </p:cNvPicPr>
          <p:nvPr/>
        </p:nvPicPr>
        <p:blipFill rotWithShape="1">
          <a:blip r:embed="rId7">
            <a:extLst>
              <a:ext uri="{28A0092B-C50C-407E-A947-70E740481C1C}">
                <a14:useLocalDpi xmlns:a14="http://schemas.microsoft.com/office/drawing/2010/main" val="0"/>
              </a:ext>
            </a:extLst>
          </a:blip>
          <a:srcRect l="5380" t="9310" r="67620" b="53449"/>
          <a:stretch/>
        </p:blipFill>
        <p:spPr>
          <a:xfrm>
            <a:off x="5028340" y="2645536"/>
            <a:ext cx="864000" cy="822858"/>
          </a:xfrm>
          <a:prstGeom prst="rect">
            <a:avLst/>
          </a:prstGeom>
        </p:spPr>
      </p:pic>
      <p:pic>
        <p:nvPicPr>
          <p:cNvPr id="17" name="Picture 16"/>
          <p:cNvPicPr>
            <a:picLocks noChangeAspect="1"/>
          </p:cNvPicPr>
          <p:nvPr/>
        </p:nvPicPr>
        <p:blipFill rotWithShape="1">
          <a:blip r:embed="rId7">
            <a:extLst>
              <a:ext uri="{28A0092B-C50C-407E-A947-70E740481C1C}">
                <a14:useLocalDpi xmlns:a14="http://schemas.microsoft.com/office/drawing/2010/main" val="0"/>
              </a:ext>
            </a:extLst>
          </a:blip>
          <a:srcRect l="37143" t="10897" r="37143" b="53724"/>
          <a:stretch/>
        </p:blipFill>
        <p:spPr>
          <a:xfrm>
            <a:off x="6662491" y="2667164"/>
            <a:ext cx="833684" cy="792000"/>
          </a:xfrm>
          <a:prstGeom prst="rect">
            <a:avLst/>
          </a:prstGeom>
        </p:spPr>
      </p:pic>
      <p:pic>
        <p:nvPicPr>
          <p:cNvPr id="18" name="Picture 17"/>
          <p:cNvPicPr>
            <a:picLocks noChangeAspect="1"/>
          </p:cNvPicPr>
          <p:nvPr/>
        </p:nvPicPr>
        <p:blipFill rotWithShape="1">
          <a:blip r:embed="rId7">
            <a:extLst>
              <a:ext uri="{28A0092B-C50C-407E-A947-70E740481C1C}">
                <a14:useLocalDpi xmlns:a14="http://schemas.microsoft.com/office/drawing/2010/main" val="0"/>
              </a:ext>
            </a:extLst>
          </a:blip>
          <a:srcRect l="37143" t="53724" r="37143" b="10897"/>
          <a:stretch/>
        </p:blipFill>
        <p:spPr>
          <a:xfrm>
            <a:off x="6659150" y="4482587"/>
            <a:ext cx="833684" cy="792000"/>
          </a:xfrm>
          <a:prstGeom prst="rect">
            <a:avLst/>
          </a:prstGeom>
        </p:spPr>
      </p:pic>
      <p:pic>
        <p:nvPicPr>
          <p:cNvPr id="19" name="Picture 18"/>
          <p:cNvPicPr>
            <a:picLocks/>
          </p:cNvPicPr>
          <p:nvPr/>
        </p:nvPicPr>
        <p:blipFill rotWithShape="1">
          <a:blip r:embed="rId8" cstate="print">
            <a:extLst>
              <a:ext uri="{28A0092B-C50C-407E-A947-70E740481C1C}">
                <a14:useLocalDpi xmlns:a14="http://schemas.microsoft.com/office/drawing/2010/main" val="0"/>
              </a:ext>
            </a:extLst>
          </a:blip>
          <a:srcRect r="63768"/>
          <a:stretch/>
        </p:blipFill>
        <p:spPr>
          <a:xfrm>
            <a:off x="5134742" y="4578685"/>
            <a:ext cx="831600" cy="720000"/>
          </a:xfrm>
          <a:prstGeom prst="rect">
            <a:avLst/>
          </a:prstGeom>
        </p:spPr>
      </p:pic>
      <p:sp>
        <p:nvSpPr>
          <p:cNvPr id="20" name="Rectangle 19"/>
          <p:cNvSpPr/>
          <p:nvPr/>
        </p:nvSpPr>
        <p:spPr>
          <a:xfrm>
            <a:off x="3087613" y="3506469"/>
            <a:ext cx="1463991" cy="338554"/>
          </a:xfrm>
          <a:prstGeom prst="rect">
            <a:avLst/>
          </a:prstGeom>
        </p:spPr>
        <p:txBody>
          <a:bodyPr wrap="none">
            <a:spAutoFit/>
          </a:bodyPr>
          <a:lstStyle/>
          <a:p>
            <a:r>
              <a:rPr lang="en-GB" sz="1600" b="1" dirty="0"/>
              <a:t>eige.europa.eu</a:t>
            </a:r>
          </a:p>
        </p:txBody>
      </p:sp>
      <p:sp>
        <p:nvSpPr>
          <p:cNvPr id="21" name="Rectangle 20"/>
          <p:cNvSpPr/>
          <p:nvPr/>
        </p:nvSpPr>
        <p:spPr>
          <a:xfrm>
            <a:off x="4803173" y="3491370"/>
            <a:ext cx="1472326" cy="584775"/>
          </a:xfrm>
          <a:prstGeom prst="rect">
            <a:avLst/>
          </a:prstGeom>
        </p:spPr>
        <p:txBody>
          <a:bodyPr wrap="none">
            <a:spAutoFit/>
          </a:bodyPr>
          <a:lstStyle/>
          <a:p>
            <a:r>
              <a:rPr lang="en-GB" sz="1600" b="1" dirty="0"/>
              <a:t>facebook.com</a:t>
            </a:r>
            <a:r>
              <a:rPr lang="en-GB" sz="1600" b="1" dirty="0" smtClean="0"/>
              <a:t>/</a:t>
            </a:r>
          </a:p>
          <a:p>
            <a:r>
              <a:rPr lang="en-GB" sz="1600" b="1" dirty="0" smtClean="0"/>
              <a:t>eige.europa.eu</a:t>
            </a:r>
            <a:endParaRPr lang="en-GB" sz="1600" b="1" dirty="0"/>
          </a:p>
        </p:txBody>
      </p:sp>
      <p:sp>
        <p:nvSpPr>
          <p:cNvPr id="22" name="Rectangle 21"/>
          <p:cNvSpPr/>
          <p:nvPr/>
        </p:nvSpPr>
        <p:spPr>
          <a:xfrm>
            <a:off x="6527068" y="3491370"/>
            <a:ext cx="1257139" cy="584775"/>
          </a:xfrm>
          <a:prstGeom prst="rect">
            <a:avLst/>
          </a:prstGeom>
        </p:spPr>
        <p:txBody>
          <a:bodyPr wrap="none">
            <a:spAutoFit/>
          </a:bodyPr>
          <a:lstStyle/>
          <a:p>
            <a:r>
              <a:rPr lang="en-GB" sz="1600" b="1" dirty="0"/>
              <a:t>twitter.com</a:t>
            </a:r>
            <a:r>
              <a:rPr lang="en-GB" sz="1600" b="1" dirty="0" smtClean="0"/>
              <a:t>/</a:t>
            </a:r>
          </a:p>
          <a:p>
            <a:r>
              <a:rPr lang="en-GB" sz="1600" b="1" dirty="0" smtClean="0"/>
              <a:t>eurogender</a:t>
            </a:r>
            <a:endParaRPr lang="en-GB" sz="1600" b="1" dirty="0"/>
          </a:p>
        </p:txBody>
      </p:sp>
      <p:sp>
        <p:nvSpPr>
          <p:cNvPr id="23" name="Rectangle 22"/>
          <p:cNvSpPr/>
          <p:nvPr/>
        </p:nvSpPr>
        <p:spPr>
          <a:xfrm>
            <a:off x="6341984" y="5223608"/>
            <a:ext cx="1627305" cy="830997"/>
          </a:xfrm>
          <a:prstGeom prst="rect">
            <a:avLst/>
          </a:prstGeom>
        </p:spPr>
        <p:txBody>
          <a:bodyPr wrap="none">
            <a:spAutoFit/>
          </a:bodyPr>
          <a:lstStyle/>
          <a:p>
            <a:pPr algn="ctr"/>
            <a:r>
              <a:rPr lang="en-GB" sz="1600" b="1" dirty="0"/>
              <a:t>youtube.com</a:t>
            </a:r>
            <a:r>
              <a:rPr lang="en-GB" sz="1600" b="1" dirty="0" smtClean="0"/>
              <a:t>/</a:t>
            </a:r>
          </a:p>
          <a:p>
            <a:pPr algn="ctr"/>
            <a:r>
              <a:rPr lang="en-GB" sz="1600" b="1" dirty="0" smtClean="0"/>
              <a:t>user/eurogender</a:t>
            </a:r>
            <a:r>
              <a:rPr lang="en-GB" sz="1600" b="1" dirty="0"/>
              <a:t/>
            </a:r>
            <a:br>
              <a:rPr lang="en-GB" sz="1600" b="1" dirty="0"/>
            </a:br>
            <a:endParaRPr lang="en-GB" sz="1600" b="1" dirty="0"/>
          </a:p>
        </p:txBody>
      </p:sp>
      <p:pic>
        <p:nvPicPr>
          <p:cNvPr id="24" name="Picture 23"/>
          <p:cNvPicPr>
            <a:picLocks noChangeAspect="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433643" y="4516226"/>
            <a:ext cx="782459" cy="782459"/>
          </a:xfrm>
          <a:prstGeom prst="rect">
            <a:avLst/>
          </a:prstGeom>
        </p:spPr>
      </p:pic>
      <p:sp>
        <p:nvSpPr>
          <p:cNvPr id="25" name="Rectangle 24"/>
          <p:cNvSpPr/>
          <p:nvPr/>
        </p:nvSpPr>
        <p:spPr>
          <a:xfrm>
            <a:off x="4713672" y="5274587"/>
            <a:ext cx="1616918" cy="830997"/>
          </a:xfrm>
          <a:prstGeom prst="rect">
            <a:avLst/>
          </a:prstGeom>
        </p:spPr>
        <p:txBody>
          <a:bodyPr wrap="none">
            <a:spAutoFit/>
          </a:bodyPr>
          <a:lstStyle/>
          <a:p>
            <a:pPr algn="ctr"/>
            <a:r>
              <a:rPr lang="en-GB" sz="1600" b="1" dirty="0"/>
              <a:t>eurogender.eige</a:t>
            </a:r>
            <a:r>
              <a:rPr lang="en-GB" sz="1600" b="1" dirty="0" smtClean="0"/>
              <a:t>.</a:t>
            </a:r>
          </a:p>
          <a:p>
            <a:pPr algn="ctr"/>
            <a:r>
              <a:rPr lang="en-GB" sz="1600" b="1" dirty="0" smtClean="0"/>
              <a:t>europa.eu</a:t>
            </a:r>
            <a:r>
              <a:rPr lang="en-GB" sz="1600" b="1" dirty="0"/>
              <a:t/>
            </a:r>
            <a:br>
              <a:rPr lang="en-GB" sz="1600" b="1" dirty="0"/>
            </a:br>
            <a:endParaRPr lang="en-GB" sz="1600" b="1" dirty="0"/>
          </a:p>
        </p:txBody>
      </p:sp>
      <p:sp>
        <p:nvSpPr>
          <p:cNvPr id="26" name="Rectangle 25"/>
          <p:cNvSpPr/>
          <p:nvPr/>
        </p:nvSpPr>
        <p:spPr>
          <a:xfrm>
            <a:off x="3048794" y="5274587"/>
            <a:ext cx="1552155" cy="584775"/>
          </a:xfrm>
          <a:prstGeom prst="rect">
            <a:avLst/>
          </a:prstGeom>
        </p:spPr>
        <p:txBody>
          <a:bodyPr wrap="none">
            <a:spAutoFit/>
          </a:bodyPr>
          <a:lstStyle/>
          <a:p>
            <a:pPr algn="ctr"/>
            <a:r>
              <a:rPr lang="en-GB" sz="1600" b="1" dirty="0"/>
              <a:t>eige.europa.eu</a:t>
            </a:r>
            <a:r>
              <a:rPr lang="en-GB" sz="1600" b="1" dirty="0" smtClean="0"/>
              <a:t>/</a:t>
            </a:r>
          </a:p>
          <a:p>
            <a:pPr algn="ctr"/>
            <a:r>
              <a:rPr lang="en-GB" sz="1600" b="1" dirty="0" smtClean="0"/>
              <a:t>newsletter</a:t>
            </a:r>
            <a:endParaRPr lang="en-GB" sz="1600" b="1" dirty="0"/>
          </a:p>
        </p:txBody>
      </p:sp>
    </p:spTree>
    <p:extLst>
      <p:ext uri="{BB962C8B-B14F-4D97-AF65-F5344CB8AC3E}">
        <p14:creationId xmlns:p14="http://schemas.microsoft.com/office/powerpoint/2010/main" val="189263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afterEffect">
                                  <p:stCondLst>
                                    <p:cond delay="0"/>
                                  </p:stCondLst>
                                  <p:childTnLst>
                                    <p:animRot by="120000">
                                      <p:cBhvr>
                                        <p:cTn id="6" dur="200" fill="hold">
                                          <p:stCondLst>
                                            <p:cond delay="0"/>
                                          </p:stCondLst>
                                        </p:cTn>
                                        <p:tgtEl>
                                          <p:spTgt spid="15"/>
                                        </p:tgtEl>
                                        <p:attrNameLst>
                                          <p:attrName>r</p:attrName>
                                        </p:attrNameLst>
                                      </p:cBhvr>
                                    </p:animRot>
                                    <p:animRot by="-240000">
                                      <p:cBhvr>
                                        <p:cTn id="7" dur="400" fill="hold">
                                          <p:stCondLst>
                                            <p:cond delay="400"/>
                                          </p:stCondLst>
                                        </p:cTn>
                                        <p:tgtEl>
                                          <p:spTgt spid="15"/>
                                        </p:tgtEl>
                                        <p:attrNameLst>
                                          <p:attrName>r</p:attrName>
                                        </p:attrNameLst>
                                      </p:cBhvr>
                                    </p:animRot>
                                    <p:animRot by="240000">
                                      <p:cBhvr>
                                        <p:cTn id="8" dur="400" fill="hold">
                                          <p:stCondLst>
                                            <p:cond delay="800"/>
                                          </p:stCondLst>
                                        </p:cTn>
                                        <p:tgtEl>
                                          <p:spTgt spid="15"/>
                                        </p:tgtEl>
                                        <p:attrNameLst>
                                          <p:attrName>r</p:attrName>
                                        </p:attrNameLst>
                                      </p:cBhvr>
                                    </p:animRot>
                                    <p:animRot by="-240000">
                                      <p:cBhvr>
                                        <p:cTn id="9" dur="400" fill="hold">
                                          <p:stCondLst>
                                            <p:cond delay="1200"/>
                                          </p:stCondLst>
                                        </p:cTn>
                                        <p:tgtEl>
                                          <p:spTgt spid="15"/>
                                        </p:tgtEl>
                                        <p:attrNameLst>
                                          <p:attrName>r</p:attrName>
                                        </p:attrNameLst>
                                      </p:cBhvr>
                                    </p:animRot>
                                    <p:animRot by="120000">
                                      <p:cBhvr>
                                        <p:cTn id="10" dur="400" fill="hold">
                                          <p:stCondLst>
                                            <p:cond delay="1600"/>
                                          </p:stCondLst>
                                        </p:cTn>
                                        <p:tgtEl>
                                          <p:spTgt spid="15"/>
                                        </p:tgtEl>
                                        <p:attrNameLst>
                                          <p:attrName>r</p:attrName>
                                        </p:attrNameLst>
                                      </p:cBhvr>
                                    </p:animRot>
                                  </p:childTnLst>
                                </p:cTn>
                              </p:par>
                              <p:par>
                                <p:cTn id="11" presetID="32" presetClass="emph" presetSubtype="0" repeatCount="indefinite" fill="hold" nodeType="withEffect">
                                  <p:stCondLst>
                                    <p:cond delay="0"/>
                                  </p:stCondLst>
                                  <p:childTnLst>
                                    <p:animRot by="120000">
                                      <p:cBhvr>
                                        <p:cTn id="12" dur="100" fill="hold">
                                          <p:stCondLst>
                                            <p:cond delay="0"/>
                                          </p:stCondLst>
                                        </p:cTn>
                                        <p:tgtEl>
                                          <p:spTgt spid="16"/>
                                        </p:tgtEl>
                                        <p:attrNameLst>
                                          <p:attrName>r</p:attrName>
                                        </p:attrNameLst>
                                      </p:cBhvr>
                                    </p:animRot>
                                    <p:animRot by="-240000">
                                      <p:cBhvr>
                                        <p:cTn id="13" dur="200" fill="hold">
                                          <p:stCondLst>
                                            <p:cond delay="200"/>
                                          </p:stCondLst>
                                        </p:cTn>
                                        <p:tgtEl>
                                          <p:spTgt spid="16"/>
                                        </p:tgtEl>
                                        <p:attrNameLst>
                                          <p:attrName>r</p:attrName>
                                        </p:attrNameLst>
                                      </p:cBhvr>
                                    </p:animRot>
                                    <p:animRot by="240000">
                                      <p:cBhvr>
                                        <p:cTn id="14" dur="200" fill="hold">
                                          <p:stCondLst>
                                            <p:cond delay="400"/>
                                          </p:stCondLst>
                                        </p:cTn>
                                        <p:tgtEl>
                                          <p:spTgt spid="16"/>
                                        </p:tgtEl>
                                        <p:attrNameLst>
                                          <p:attrName>r</p:attrName>
                                        </p:attrNameLst>
                                      </p:cBhvr>
                                    </p:animRot>
                                    <p:animRot by="-240000">
                                      <p:cBhvr>
                                        <p:cTn id="15" dur="200" fill="hold">
                                          <p:stCondLst>
                                            <p:cond delay="600"/>
                                          </p:stCondLst>
                                        </p:cTn>
                                        <p:tgtEl>
                                          <p:spTgt spid="16"/>
                                        </p:tgtEl>
                                        <p:attrNameLst>
                                          <p:attrName>r</p:attrName>
                                        </p:attrNameLst>
                                      </p:cBhvr>
                                    </p:animRot>
                                    <p:animRot by="120000">
                                      <p:cBhvr>
                                        <p:cTn id="16" dur="200" fill="hold">
                                          <p:stCondLst>
                                            <p:cond delay="800"/>
                                          </p:stCondLst>
                                        </p:cTn>
                                        <p:tgtEl>
                                          <p:spTgt spid="16"/>
                                        </p:tgtEl>
                                        <p:attrNameLst>
                                          <p:attrName>r</p:attrName>
                                        </p:attrNameLst>
                                      </p:cBhvr>
                                    </p:animRot>
                                  </p:childTnLst>
                                </p:cTn>
                              </p:par>
                              <p:par>
                                <p:cTn id="17" presetID="32" presetClass="emph" presetSubtype="0" repeatCount="indefinite" fill="hold" nodeType="withEffect">
                                  <p:stCondLst>
                                    <p:cond delay="0"/>
                                  </p:stCondLst>
                                  <p:childTnLst>
                                    <p:animRot by="120000">
                                      <p:cBhvr>
                                        <p:cTn id="18" dur="100" fill="hold">
                                          <p:stCondLst>
                                            <p:cond delay="0"/>
                                          </p:stCondLst>
                                        </p:cTn>
                                        <p:tgtEl>
                                          <p:spTgt spid="17"/>
                                        </p:tgtEl>
                                        <p:attrNameLst>
                                          <p:attrName>r</p:attrName>
                                        </p:attrNameLst>
                                      </p:cBhvr>
                                    </p:animRot>
                                    <p:animRot by="-240000">
                                      <p:cBhvr>
                                        <p:cTn id="19" dur="200" fill="hold">
                                          <p:stCondLst>
                                            <p:cond delay="200"/>
                                          </p:stCondLst>
                                        </p:cTn>
                                        <p:tgtEl>
                                          <p:spTgt spid="17"/>
                                        </p:tgtEl>
                                        <p:attrNameLst>
                                          <p:attrName>r</p:attrName>
                                        </p:attrNameLst>
                                      </p:cBhvr>
                                    </p:animRot>
                                    <p:animRot by="240000">
                                      <p:cBhvr>
                                        <p:cTn id="20" dur="200" fill="hold">
                                          <p:stCondLst>
                                            <p:cond delay="400"/>
                                          </p:stCondLst>
                                        </p:cTn>
                                        <p:tgtEl>
                                          <p:spTgt spid="17"/>
                                        </p:tgtEl>
                                        <p:attrNameLst>
                                          <p:attrName>r</p:attrName>
                                        </p:attrNameLst>
                                      </p:cBhvr>
                                    </p:animRot>
                                    <p:animRot by="-240000">
                                      <p:cBhvr>
                                        <p:cTn id="21" dur="200" fill="hold">
                                          <p:stCondLst>
                                            <p:cond delay="600"/>
                                          </p:stCondLst>
                                        </p:cTn>
                                        <p:tgtEl>
                                          <p:spTgt spid="17"/>
                                        </p:tgtEl>
                                        <p:attrNameLst>
                                          <p:attrName>r</p:attrName>
                                        </p:attrNameLst>
                                      </p:cBhvr>
                                    </p:animRot>
                                    <p:animRot by="120000">
                                      <p:cBhvr>
                                        <p:cTn id="22" dur="200" fill="hold">
                                          <p:stCondLst>
                                            <p:cond delay="800"/>
                                          </p:stCondLst>
                                        </p:cTn>
                                        <p:tgtEl>
                                          <p:spTgt spid="17"/>
                                        </p:tgtEl>
                                        <p:attrNameLst>
                                          <p:attrName>r</p:attrName>
                                        </p:attrNameLst>
                                      </p:cBhvr>
                                    </p:animRot>
                                  </p:childTnLst>
                                </p:cTn>
                              </p:par>
                              <p:par>
                                <p:cTn id="23" presetID="32" presetClass="emph" presetSubtype="0" repeatCount="indefinite" fill="hold" nodeType="withEffect">
                                  <p:stCondLst>
                                    <p:cond delay="0"/>
                                  </p:stCondLst>
                                  <p:childTnLst>
                                    <p:animRot by="120000">
                                      <p:cBhvr>
                                        <p:cTn id="24" dur="200" fill="hold">
                                          <p:stCondLst>
                                            <p:cond delay="0"/>
                                          </p:stCondLst>
                                        </p:cTn>
                                        <p:tgtEl>
                                          <p:spTgt spid="24"/>
                                        </p:tgtEl>
                                        <p:attrNameLst>
                                          <p:attrName>r</p:attrName>
                                        </p:attrNameLst>
                                      </p:cBhvr>
                                    </p:animRot>
                                    <p:animRot by="-240000">
                                      <p:cBhvr>
                                        <p:cTn id="25" dur="400" fill="hold">
                                          <p:stCondLst>
                                            <p:cond delay="400"/>
                                          </p:stCondLst>
                                        </p:cTn>
                                        <p:tgtEl>
                                          <p:spTgt spid="24"/>
                                        </p:tgtEl>
                                        <p:attrNameLst>
                                          <p:attrName>r</p:attrName>
                                        </p:attrNameLst>
                                      </p:cBhvr>
                                    </p:animRot>
                                    <p:animRot by="240000">
                                      <p:cBhvr>
                                        <p:cTn id="26" dur="400" fill="hold">
                                          <p:stCondLst>
                                            <p:cond delay="800"/>
                                          </p:stCondLst>
                                        </p:cTn>
                                        <p:tgtEl>
                                          <p:spTgt spid="24"/>
                                        </p:tgtEl>
                                        <p:attrNameLst>
                                          <p:attrName>r</p:attrName>
                                        </p:attrNameLst>
                                      </p:cBhvr>
                                    </p:animRot>
                                    <p:animRot by="-240000">
                                      <p:cBhvr>
                                        <p:cTn id="27" dur="400" fill="hold">
                                          <p:stCondLst>
                                            <p:cond delay="1200"/>
                                          </p:stCondLst>
                                        </p:cTn>
                                        <p:tgtEl>
                                          <p:spTgt spid="24"/>
                                        </p:tgtEl>
                                        <p:attrNameLst>
                                          <p:attrName>r</p:attrName>
                                        </p:attrNameLst>
                                      </p:cBhvr>
                                    </p:animRot>
                                    <p:animRot by="120000">
                                      <p:cBhvr>
                                        <p:cTn id="28" dur="400" fill="hold">
                                          <p:stCondLst>
                                            <p:cond delay="1600"/>
                                          </p:stCondLst>
                                        </p:cTn>
                                        <p:tgtEl>
                                          <p:spTgt spid="24"/>
                                        </p:tgtEl>
                                        <p:attrNameLst>
                                          <p:attrName>r</p:attrName>
                                        </p:attrNameLst>
                                      </p:cBhvr>
                                    </p:animRot>
                                  </p:childTnLst>
                                </p:cTn>
                              </p:par>
                              <p:par>
                                <p:cTn id="29" presetID="32" presetClass="emph" presetSubtype="0" repeatCount="indefinite" fill="hold" nodeType="withEffect">
                                  <p:stCondLst>
                                    <p:cond delay="0"/>
                                  </p:stCondLst>
                                  <p:childTnLst>
                                    <p:animRot by="120000">
                                      <p:cBhvr>
                                        <p:cTn id="30" dur="200" fill="hold">
                                          <p:stCondLst>
                                            <p:cond delay="0"/>
                                          </p:stCondLst>
                                        </p:cTn>
                                        <p:tgtEl>
                                          <p:spTgt spid="19"/>
                                        </p:tgtEl>
                                        <p:attrNameLst>
                                          <p:attrName>r</p:attrName>
                                        </p:attrNameLst>
                                      </p:cBhvr>
                                    </p:animRot>
                                    <p:animRot by="-240000">
                                      <p:cBhvr>
                                        <p:cTn id="31" dur="400" fill="hold">
                                          <p:stCondLst>
                                            <p:cond delay="400"/>
                                          </p:stCondLst>
                                        </p:cTn>
                                        <p:tgtEl>
                                          <p:spTgt spid="19"/>
                                        </p:tgtEl>
                                        <p:attrNameLst>
                                          <p:attrName>r</p:attrName>
                                        </p:attrNameLst>
                                      </p:cBhvr>
                                    </p:animRot>
                                    <p:animRot by="240000">
                                      <p:cBhvr>
                                        <p:cTn id="32" dur="400" fill="hold">
                                          <p:stCondLst>
                                            <p:cond delay="800"/>
                                          </p:stCondLst>
                                        </p:cTn>
                                        <p:tgtEl>
                                          <p:spTgt spid="19"/>
                                        </p:tgtEl>
                                        <p:attrNameLst>
                                          <p:attrName>r</p:attrName>
                                        </p:attrNameLst>
                                      </p:cBhvr>
                                    </p:animRot>
                                    <p:animRot by="-240000">
                                      <p:cBhvr>
                                        <p:cTn id="33" dur="400" fill="hold">
                                          <p:stCondLst>
                                            <p:cond delay="1200"/>
                                          </p:stCondLst>
                                        </p:cTn>
                                        <p:tgtEl>
                                          <p:spTgt spid="19"/>
                                        </p:tgtEl>
                                        <p:attrNameLst>
                                          <p:attrName>r</p:attrName>
                                        </p:attrNameLst>
                                      </p:cBhvr>
                                    </p:animRot>
                                    <p:animRot by="120000">
                                      <p:cBhvr>
                                        <p:cTn id="34" dur="400" fill="hold">
                                          <p:stCondLst>
                                            <p:cond delay="1600"/>
                                          </p:stCondLst>
                                        </p:cTn>
                                        <p:tgtEl>
                                          <p:spTgt spid="19"/>
                                        </p:tgtEl>
                                        <p:attrNameLst>
                                          <p:attrName>r</p:attrName>
                                        </p:attrNameLst>
                                      </p:cBhvr>
                                    </p:animRot>
                                  </p:childTnLst>
                                </p:cTn>
                              </p:par>
                              <p:par>
                                <p:cTn id="35" presetID="32" presetClass="emph" presetSubtype="0" repeatCount="indefinite" fill="hold" nodeType="withEffect">
                                  <p:stCondLst>
                                    <p:cond delay="0"/>
                                  </p:stCondLst>
                                  <p:childTnLst>
                                    <p:animRot by="120000">
                                      <p:cBhvr>
                                        <p:cTn id="36" dur="50" fill="hold">
                                          <p:stCondLst>
                                            <p:cond delay="0"/>
                                          </p:stCondLst>
                                        </p:cTn>
                                        <p:tgtEl>
                                          <p:spTgt spid="18"/>
                                        </p:tgtEl>
                                        <p:attrNameLst>
                                          <p:attrName>r</p:attrName>
                                        </p:attrNameLst>
                                      </p:cBhvr>
                                    </p:animRot>
                                    <p:animRot by="-240000">
                                      <p:cBhvr>
                                        <p:cTn id="37" dur="100" fill="hold">
                                          <p:stCondLst>
                                            <p:cond delay="100"/>
                                          </p:stCondLst>
                                        </p:cTn>
                                        <p:tgtEl>
                                          <p:spTgt spid="18"/>
                                        </p:tgtEl>
                                        <p:attrNameLst>
                                          <p:attrName>r</p:attrName>
                                        </p:attrNameLst>
                                      </p:cBhvr>
                                    </p:animRot>
                                    <p:animRot by="240000">
                                      <p:cBhvr>
                                        <p:cTn id="38" dur="100" fill="hold">
                                          <p:stCondLst>
                                            <p:cond delay="200"/>
                                          </p:stCondLst>
                                        </p:cTn>
                                        <p:tgtEl>
                                          <p:spTgt spid="18"/>
                                        </p:tgtEl>
                                        <p:attrNameLst>
                                          <p:attrName>r</p:attrName>
                                        </p:attrNameLst>
                                      </p:cBhvr>
                                    </p:animRot>
                                    <p:animRot by="-240000">
                                      <p:cBhvr>
                                        <p:cTn id="39" dur="100" fill="hold">
                                          <p:stCondLst>
                                            <p:cond delay="300"/>
                                          </p:stCondLst>
                                        </p:cTn>
                                        <p:tgtEl>
                                          <p:spTgt spid="18"/>
                                        </p:tgtEl>
                                        <p:attrNameLst>
                                          <p:attrName>r</p:attrName>
                                        </p:attrNameLst>
                                      </p:cBhvr>
                                    </p:animRot>
                                    <p:animRot by="120000">
                                      <p:cBhvr>
                                        <p:cTn id="40" dur="100" fill="hold">
                                          <p:stCondLst>
                                            <p:cond delay="400"/>
                                          </p:stCondLst>
                                        </p:cTn>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7" name="Rectangle 16"/>
          <p:cNvSpPr/>
          <p:nvPr/>
        </p:nvSpPr>
        <p:spPr>
          <a:xfrm>
            <a:off x="2377831" y="447781"/>
            <a:ext cx="7496173" cy="584775"/>
          </a:xfrm>
          <a:prstGeom prst="rect">
            <a:avLst/>
          </a:prstGeom>
        </p:spPr>
        <p:txBody>
          <a:bodyPr wrap="square">
            <a:spAutoFit/>
          </a:bodyPr>
          <a:lstStyle/>
          <a:p>
            <a:pPr algn="ctr"/>
            <a:r>
              <a:rPr lang="lt-LT" sz="3200" b="1" dirty="0" smtClean="0">
                <a:solidFill>
                  <a:srgbClr val="004494"/>
                </a:solidFill>
                <a:latin typeface="Noto Sans" panose="020B0502040504020204" pitchFamily="34" charset="0"/>
              </a:rPr>
              <a:t>Social context </a:t>
            </a:r>
            <a:endParaRPr lang="en-GB" sz="3200" b="1" dirty="0">
              <a:solidFill>
                <a:schemeClr val="accent3">
                  <a:lumMod val="75000"/>
                </a:schemeClr>
              </a:solidFill>
              <a:latin typeface="Noto Sans" panose="020B0502040504020204" pitchFamily="34" charset="0"/>
            </a:endParaRPr>
          </a:p>
        </p:txBody>
      </p:sp>
      <p:sp>
        <p:nvSpPr>
          <p:cNvPr id="12" name="TextBox 11"/>
          <p:cNvSpPr txBox="1"/>
          <p:nvPr/>
        </p:nvSpPr>
        <p:spPr>
          <a:xfrm>
            <a:off x="1248937" y="1904235"/>
            <a:ext cx="10482146" cy="4708981"/>
          </a:xfrm>
          <a:prstGeom prst="rect">
            <a:avLst/>
          </a:prstGeom>
          <a:noFill/>
        </p:spPr>
        <p:txBody>
          <a:bodyPr wrap="square" lIns="0" rtlCol="0" anchor="ctr">
            <a:spAutoFit/>
          </a:bodyPr>
          <a:lstStyle/>
          <a:p>
            <a:pPr lvl="0">
              <a:defRPr/>
            </a:pPr>
            <a:r>
              <a:rPr lang="en-GB" sz="2400" b="1" kern="0" dirty="0"/>
              <a:t>The share of population above 65 years in the EU is expected to increase </a:t>
            </a:r>
            <a:r>
              <a:rPr lang="en-GB" sz="2400" kern="0" dirty="0"/>
              <a:t>from 19 % in 2016 to 29 % by </a:t>
            </a:r>
            <a:r>
              <a:rPr lang="en-GB" sz="2400" kern="0" dirty="0" smtClean="0"/>
              <a:t>2080</a:t>
            </a:r>
            <a:endParaRPr lang="lt-LT" sz="2400" kern="0" dirty="0" smtClean="0"/>
          </a:p>
          <a:p>
            <a:pPr lvl="0">
              <a:defRPr/>
            </a:pPr>
            <a:endParaRPr lang="lt-LT" sz="800" kern="0" dirty="0" smtClean="0"/>
          </a:p>
          <a:p>
            <a:pPr>
              <a:defRPr/>
            </a:pPr>
            <a:r>
              <a:rPr lang="lt-LT" sz="2400" kern="0" dirty="0"/>
              <a:t>The number of </a:t>
            </a:r>
            <a:r>
              <a:rPr lang="lt-LT" sz="2400" kern="0" dirty="0"/>
              <a:t>people with disabilities, including </a:t>
            </a:r>
            <a:r>
              <a:rPr lang="lt-LT" sz="2400" kern="0" dirty="0" smtClean="0"/>
              <a:t>children, </a:t>
            </a:r>
            <a:r>
              <a:rPr lang="lt-LT" sz="2400" kern="0" dirty="0"/>
              <a:t>in </a:t>
            </a:r>
            <a:r>
              <a:rPr lang="lt-LT" sz="2400" b="1" kern="0" dirty="0"/>
              <a:t>need of long-term </a:t>
            </a:r>
            <a:r>
              <a:rPr lang="lt-LT" sz="2400" b="1" kern="0" dirty="0" smtClean="0"/>
              <a:t>care (LTC) is on rise </a:t>
            </a:r>
            <a:endParaRPr lang="lt-LT" sz="2400" b="1" kern="0" dirty="0"/>
          </a:p>
          <a:p>
            <a:pPr>
              <a:defRPr/>
            </a:pPr>
            <a:endParaRPr lang="lt-LT" sz="800" kern="0" dirty="0"/>
          </a:p>
          <a:p>
            <a:pPr>
              <a:defRPr/>
            </a:pPr>
            <a:r>
              <a:rPr lang="en-GB" sz="2400" kern="0" dirty="0"/>
              <a:t>Due to longer life expectancy, </a:t>
            </a:r>
            <a:r>
              <a:rPr lang="en-GB" sz="2400" b="1" kern="0" dirty="0"/>
              <a:t>more women than men are in need of LTC </a:t>
            </a:r>
            <a:r>
              <a:rPr lang="en-GB" sz="2400" b="1" kern="0" dirty="0" smtClean="0"/>
              <a:t>services</a:t>
            </a:r>
            <a:endParaRPr lang="lt-LT" sz="2400" b="1" kern="0" dirty="0" smtClean="0"/>
          </a:p>
          <a:p>
            <a:pPr>
              <a:defRPr/>
            </a:pPr>
            <a:endParaRPr lang="lt-LT" sz="800" kern="0" dirty="0"/>
          </a:p>
          <a:p>
            <a:pPr>
              <a:defRPr/>
            </a:pPr>
            <a:r>
              <a:rPr lang="lt-LT" sz="2400" kern="0" dirty="0" smtClean="0"/>
              <a:t>A</a:t>
            </a:r>
            <a:r>
              <a:rPr lang="en-GB" sz="2400" kern="0" dirty="0" smtClean="0"/>
              <a:t>n </a:t>
            </a:r>
            <a:r>
              <a:rPr lang="en-GB" sz="2400" kern="0" dirty="0"/>
              <a:t>absolute </a:t>
            </a:r>
            <a:r>
              <a:rPr lang="en-GB" sz="2400" b="1" kern="0" dirty="0"/>
              <a:t>majority of professional employees in the care sector are </a:t>
            </a:r>
            <a:r>
              <a:rPr lang="en-GB" sz="2400" b="1" kern="0" dirty="0" smtClean="0"/>
              <a:t>women</a:t>
            </a:r>
            <a:endParaRPr lang="lt-LT" sz="2400" b="1" kern="0" dirty="0" smtClean="0"/>
          </a:p>
          <a:p>
            <a:pPr>
              <a:defRPr/>
            </a:pPr>
            <a:endParaRPr lang="lt-LT" sz="800" kern="0" dirty="0"/>
          </a:p>
          <a:p>
            <a:pPr>
              <a:defRPr/>
            </a:pPr>
            <a:r>
              <a:rPr lang="en-GB" sz="2400" b="1" kern="0" dirty="0"/>
              <a:t>Women are also more likely to provide informal care </a:t>
            </a:r>
            <a:r>
              <a:rPr lang="en-GB" sz="2400" kern="0" dirty="0"/>
              <a:t>to their family members </a:t>
            </a:r>
            <a:endParaRPr lang="lt-LT" sz="2400" kern="0" dirty="0" smtClean="0"/>
          </a:p>
          <a:p>
            <a:pPr>
              <a:defRPr/>
            </a:pPr>
            <a:endParaRPr lang="lt-LT" sz="800" kern="0" dirty="0"/>
          </a:p>
          <a:p>
            <a:pPr>
              <a:defRPr/>
            </a:pPr>
            <a:r>
              <a:rPr lang="en-GB" sz="2400" b="1" kern="0" dirty="0"/>
              <a:t>Care responsibilities are keeping 7.7 million women </a:t>
            </a:r>
            <a:r>
              <a:rPr lang="en-GB" sz="2400" kern="0" dirty="0"/>
              <a:t>(aged 20-64) compared to </a:t>
            </a:r>
            <a:r>
              <a:rPr lang="en-GB" sz="2400" kern="0" dirty="0" smtClean="0"/>
              <a:t>450</a:t>
            </a:r>
            <a:r>
              <a:rPr lang="lt-LT" sz="2400" kern="0" dirty="0" smtClean="0"/>
              <a:t>K</a:t>
            </a:r>
            <a:r>
              <a:rPr lang="en-GB" sz="2400" kern="0" dirty="0" smtClean="0"/>
              <a:t> men </a:t>
            </a:r>
            <a:r>
              <a:rPr lang="en-GB" sz="2400" b="1" kern="0" dirty="0"/>
              <a:t>out of the labour market in the </a:t>
            </a:r>
            <a:r>
              <a:rPr lang="en-GB" sz="2400" b="1" kern="0" dirty="0" smtClean="0"/>
              <a:t>EU</a:t>
            </a:r>
            <a:endParaRPr lang="lt-LT" sz="2400" b="1" kern="0" dirty="0" smtClean="0"/>
          </a:p>
          <a:p>
            <a:pPr>
              <a:defRPr/>
            </a:pPr>
            <a:endParaRPr lang="lt-LT" sz="2200" kern="0" dirty="0"/>
          </a:p>
          <a:p>
            <a:pPr>
              <a:defRPr/>
            </a:pPr>
            <a:endParaRPr lang="en-US" sz="2200" kern="0" dirty="0"/>
          </a:p>
        </p:txBody>
      </p:sp>
    </p:spTree>
    <p:extLst>
      <p:ext uri="{BB962C8B-B14F-4D97-AF65-F5344CB8AC3E}">
        <p14:creationId xmlns:p14="http://schemas.microsoft.com/office/powerpoint/2010/main" val="404492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7" name="Rectangle 16"/>
          <p:cNvSpPr/>
          <p:nvPr/>
        </p:nvSpPr>
        <p:spPr>
          <a:xfrm>
            <a:off x="2377831" y="447781"/>
            <a:ext cx="8918354" cy="523220"/>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EU objectives for long-term care services</a:t>
            </a:r>
            <a:endParaRPr lang="en-GB" sz="2800" b="1" dirty="0">
              <a:solidFill>
                <a:schemeClr val="accent3">
                  <a:lumMod val="75000"/>
                </a:schemeClr>
              </a:solidFill>
              <a:latin typeface="Noto Sans" panose="020B0502040504020204" pitchFamily="34" charset="0"/>
            </a:endParaRPr>
          </a:p>
        </p:txBody>
      </p:sp>
      <p:sp>
        <p:nvSpPr>
          <p:cNvPr id="12" name="TextBox 11"/>
          <p:cNvSpPr txBox="1"/>
          <p:nvPr/>
        </p:nvSpPr>
        <p:spPr>
          <a:xfrm>
            <a:off x="1326996" y="1944383"/>
            <a:ext cx="10482146" cy="4093428"/>
          </a:xfrm>
          <a:prstGeom prst="rect">
            <a:avLst/>
          </a:prstGeom>
          <a:noFill/>
        </p:spPr>
        <p:txBody>
          <a:bodyPr wrap="square" lIns="0" rtlCol="0" anchor="ctr">
            <a:spAutoFit/>
          </a:bodyPr>
          <a:lstStyle/>
          <a:p>
            <a:pPr marL="457200" lvl="0" indent="-457200">
              <a:buFont typeface="Arial" panose="020B0604020202020204" pitchFamily="34" charset="0"/>
              <a:buChar char="•"/>
            </a:pPr>
            <a:r>
              <a:rPr lang="en-GB" sz="2800" b="1" dirty="0"/>
              <a:t>Universal access</a:t>
            </a:r>
            <a:r>
              <a:rPr lang="en-GB" sz="2800" dirty="0"/>
              <a:t>: access to services should be affordable for all citizens and not related to the income or wealth </a:t>
            </a:r>
            <a:r>
              <a:rPr lang="en-GB" sz="2800" dirty="0" smtClean="0"/>
              <a:t>situation </a:t>
            </a:r>
            <a:endParaRPr lang="lt-LT" sz="2800" dirty="0" smtClean="0"/>
          </a:p>
          <a:p>
            <a:pPr marL="457200" lvl="0" indent="-457200">
              <a:buFont typeface="Arial" panose="020B0604020202020204" pitchFamily="34" charset="0"/>
              <a:buChar char="•"/>
            </a:pPr>
            <a:endParaRPr lang="en-GB" sz="1000" dirty="0"/>
          </a:p>
          <a:p>
            <a:pPr marL="457200" lvl="0" indent="-457200">
              <a:buFont typeface="Arial" panose="020B0604020202020204" pitchFamily="34" charset="0"/>
              <a:buChar char="•"/>
            </a:pPr>
            <a:r>
              <a:rPr lang="en-GB" sz="2800" b="1" dirty="0"/>
              <a:t>High quality</a:t>
            </a:r>
            <a:r>
              <a:rPr lang="en-GB" sz="2800" dirty="0"/>
              <a:t>: focusing on more comprehensive quality assurance involving issues such as patients’ </a:t>
            </a:r>
            <a:r>
              <a:rPr lang="en-GB" sz="2800" dirty="0" smtClean="0"/>
              <a:t>rights </a:t>
            </a:r>
            <a:endParaRPr lang="lt-LT" sz="2800" dirty="0" smtClean="0"/>
          </a:p>
          <a:p>
            <a:pPr marL="457200" lvl="0" indent="-457200">
              <a:buFont typeface="Arial" panose="020B0604020202020204" pitchFamily="34" charset="0"/>
              <a:buChar char="•"/>
            </a:pPr>
            <a:endParaRPr lang="en-GB" sz="1000" dirty="0"/>
          </a:p>
          <a:p>
            <a:pPr marL="457200" lvl="0" indent="-457200">
              <a:buFont typeface="Arial" panose="020B0604020202020204" pitchFamily="34" charset="0"/>
              <a:buChar char="•"/>
            </a:pPr>
            <a:r>
              <a:rPr lang="en-GB" sz="2800" b="1" dirty="0"/>
              <a:t>Long-term sustainability</a:t>
            </a:r>
            <a:r>
              <a:rPr lang="en-GB" sz="2800" dirty="0"/>
              <a:t>: where the likely increase in LTC demand could be mitigated by preventive approaches and technological </a:t>
            </a:r>
            <a:r>
              <a:rPr lang="en-GB" sz="2800" dirty="0" smtClean="0"/>
              <a:t>developments </a:t>
            </a:r>
            <a:endParaRPr lang="en-GB" sz="2800" dirty="0"/>
          </a:p>
          <a:p>
            <a:pPr>
              <a:defRPr/>
            </a:pPr>
            <a:endParaRPr lang="lt-LT" sz="2200" kern="0" dirty="0"/>
          </a:p>
          <a:p>
            <a:pPr>
              <a:defRPr/>
            </a:pPr>
            <a:endParaRPr lang="en-US" sz="2200" kern="0" dirty="0"/>
          </a:p>
        </p:txBody>
      </p:sp>
    </p:spTree>
    <p:extLst>
      <p:ext uri="{BB962C8B-B14F-4D97-AF65-F5344CB8AC3E}">
        <p14:creationId xmlns:p14="http://schemas.microsoft.com/office/powerpoint/2010/main" val="403657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defRPr/>
            </a:pPr>
            <a:r>
              <a:rPr lang="lt-LT" sz="2800" b="1" dirty="0">
                <a:solidFill>
                  <a:srgbClr val="004494"/>
                </a:solidFill>
                <a:latin typeface="Noto Sans" panose="020B0502040504020204" pitchFamily="34" charset="0"/>
              </a:rPr>
              <a:t>One </a:t>
            </a:r>
            <a:r>
              <a:rPr lang="en-GB" sz="2800" b="1" dirty="0">
                <a:solidFill>
                  <a:srgbClr val="004494"/>
                </a:solidFill>
                <a:latin typeface="Noto Sans" panose="020B0502040504020204" pitchFamily="34" charset="0"/>
              </a:rPr>
              <a:t>in four people in the EU ha</a:t>
            </a:r>
            <a:r>
              <a:rPr lang="lt-LT" sz="2800" b="1" dirty="0">
                <a:solidFill>
                  <a:srgbClr val="004494"/>
                </a:solidFill>
                <a:latin typeface="Noto Sans" panose="020B0502040504020204" pitchFamily="34" charset="0"/>
              </a:rPr>
              <a:t>s</a:t>
            </a:r>
            <a:r>
              <a:rPr lang="en-GB" sz="2800" b="1" dirty="0">
                <a:solidFill>
                  <a:srgbClr val="004494"/>
                </a:solidFill>
                <a:latin typeface="Noto Sans" panose="020B0502040504020204" pitchFamily="34" charset="0"/>
              </a:rPr>
              <a:t> a long-term disability</a:t>
            </a:r>
            <a:endParaRPr lang="lt-LT" sz="2800" b="1" dirty="0">
              <a:solidFill>
                <a:srgbClr val="004494"/>
              </a:solidFill>
              <a:latin typeface="Noto Sans" panose="020B0502040504020204" pitchFamily="34" charset="0"/>
            </a:endParaRPr>
          </a:p>
        </p:txBody>
      </p:sp>
      <p:sp>
        <p:nvSpPr>
          <p:cNvPr id="11" name="TextBox 10"/>
          <p:cNvSpPr txBox="1"/>
          <p:nvPr/>
        </p:nvSpPr>
        <p:spPr>
          <a:xfrm>
            <a:off x="446353" y="6390889"/>
            <a:ext cx="9794488" cy="261610"/>
          </a:xfrm>
          <a:prstGeom prst="rect">
            <a:avLst/>
          </a:prstGeom>
          <a:noFill/>
        </p:spPr>
        <p:txBody>
          <a:bodyPr wrap="square" lIns="0" rtlCol="0" anchor="ctr">
            <a:spAutoFit/>
          </a:bodyPr>
          <a:lstStyle/>
          <a:p>
            <a:pPr lvl="0">
              <a:defRPr/>
            </a:pPr>
            <a:r>
              <a:rPr lang="lt-LT" sz="1100" kern="0" dirty="0" smtClean="0"/>
              <a:t>Source: EU-SILC, Eurostat, 2018</a:t>
            </a:r>
            <a:endParaRPr lang="en-US" sz="1100" kern="0" dirty="0"/>
          </a:p>
        </p:txBody>
      </p:sp>
      <p:pic>
        <p:nvPicPr>
          <p:cNvPr id="14" name="Picture 13"/>
          <p:cNvPicPr>
            <a:picLocks noChangeAspect="1"/>
          </p:cNvPicPr>
          <p:nvPr/>
        </p:nvPicPr>
        <p:blipFill>
          <a:blip r:embed="rId4"/>
          <a:stretch>
            <a:fillRect/>
          </a:stretch>
        </p:blipFill>
        <p:spPr>
          <a:xfrm>
            <a:off x="591014" y="1829094"/>
            <a:ext cx="11084311" cy="4636266"/>
          </a:xfrm>
          <a:prstGeom prst="rect">
            <a:avLst/>
          </a:prstGeom>
        </p:spPr>
      </p:pic>
    </p:spTree>
    <p:extLst>
      <p:ext uri="{BB962C8B-B14F-4D97-AF65-F5344CB8AC3E}">
        <p14:creationId xmlns:p14="http://schemas.microsoft.com/office/powerpoint/2010/main" val="138169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Gender differences in limitations in everyday activities increase with age  </a:t>
            </a:r>
            <a:endParaRPr lang="en-GB" sz="2800" b="1" dirty="0">
              <a:solidFill>
                <a:schemeClr val="accent3">
                  <a:lumMod val="75000"/>
                </a:schemeClr>
              </a:solidFill>
              <a:latin typeface="Noto Sans" panose="020B0502040504020204" pitchFamily="34" charset="0"/>
            </a:endParaRPr>
          </a:p>
        </p:txBody>
      </p:sp>
      <p:sp>
        <p:nvSpPr>
          <p:cNvPr id="10" name="TextBox 9"/>
          <p:cNvSpPr txBox="1"/>
          <p:nvPr/>
        </p:nvSpPr>
        <p:spPr>
          <a:xfrm>
            <a:off x="602166" y="1690014"/>
            <a:ext cx="9794488" cy="400110"/>
          </a:xfrm>
          <a:prstGeom prst="rect">
            <a:avLst/>
          </a:prstGeom>
          <a:noFill/>
        </p:spPr>
        <p:txBody>
          <a:bodyPr wrap="square" lIns="0" rtlCol="0" anchor="ctr">
            <a:spAutoFit/>
          </a:bodyPr>
          <a:lstStyle/>
          <a:p>
            <a:pPr lvl="0">
              <a:defRPr/>
            </a:pPr>
            <a:r>
              <a:rPr lang="lt-LT" sz="2000" b="1" kern="0" dirty="0" smtClean="0">
                <a:solidFill>
                  <a:schemeClr val="accent1">
                    <a:lumMod val="75000"/>
                  </a:schemeClr>
                </a:solidFill>
              </a:rPr>
              <a:t>Women and men aged 65 and over limited in their usual </a:t>
            </a:r>
            <a:r>
              <a:rPr lang="lt-LT" sz="2000" b="1" kern="0" dirty="0" smtClean="0">
                <a:solidFill>
                  <a:schemeClr val="accent1">
                    <a:lumMod val="75000"/>
                  </a:schemeClr>
                </a:solidFill>
              </a:rPr>
              <a:t>activities, </a:t>
            </a:r>
            <a:r>
              <a:rPr lang="lt-LT" sz="2000" b="1" kern="0" dirty="0" smtClean="0">
                <a:solidFill>
                  <a:schemeClr val="accent1">
                    <a:lumMod val="75000"/>
                  </a:schemeClr>
                </a:solidFill>
              </a:rPr>
              <a:t>2018 </a:t>
            </a:r>
            <a:endParaRPr lang="en-US" sz="2000" kern="0" dirty="0">
              <a:solidFill>
                <a:schemeClr val="accent1">
                  <a:lumMod val="75000"/>
                </a:schemeClr>
              </a:solidFill>
            </a:endParaRPr>
          </a:p>
        </p:txBody>
      </p:sp>
      <p:pic>
        <p:nvPicPr>
          <p:cNvPr id="11" name="Picture 10"/>
          <p:cNvPicPr/>
          <p:nvPr/>
        </p:nvPicPr>
        <p:blipFill rotWithShape="1">
          <a:blip r:embed="rId4">
            <a:extLst>
              <a:ext uri="{28A0092B-C50C-407E-A947-70E740481C1C}">
                <a14:useLocalDpi xmlns:a14="http://schemas.microsoft.com/office/drawing/2010/main" val="0"/>
              </a:ext>
            </a:extLst>
          </a:blip>
          <a:srcRect l="827" t="2419" r="1987" b="14287"/>
          <a:stretch/>
        </p:blipFill>
        <p:spPr bwMode="auto">
          <a:xfrm>
            <a:off x="602166" y="2104917"/>
            <a:ext cx="10415239" cy="4184372"/>
          </a:xfrm>
          <a:prstGeom prst="rect">
            <a:avLst/>
          </a:prstGeom>
          <a:noFill/>
          <a:ln>
            <a:noFill/>
          </a:ln>
          <a:extLst>
            <a:ext uri="{53640926-AAD7-44D8-BBD7-CCE9431645EC}">
              <a14:shadowObscured xmlns:a14="http://schemas.microsoft.com/office/drawing/2010/main"/>
            </a:ext>
          </a:extLst>
        </p:spPr>
      </p:pic>
      <p:sp>
        <p:nvSpPr>
          <p:cNvPr id="14" name="TextBox 13"/>
          <p:cNvSpPr txBox="1"/>
          <p:nvPr/>
        </p:nvSpPr>
        <p:spPr>
          <a:xfrm>
            <a:off x="435202" y="6390889"/>
            <a:ext cx="9794488" cy="261610"/>
          </a:xfrm>
          <a:prstGeom prst="rect">
            <a:avLst/>
          </a:prstGeom>
          <a:noFill/>
        </p:spPr>
        <p:txBody>
          <a:bodyPr wrap="square" lIns="0" rtlCol="0" anchor="ctr">
            <a:spAutoFit/>
          </a:bodyPr>
          <a:lstStyle/>
          <a:p>
            <a:pPr lvl="0">
              <a:defRPr/>
            </a:pPr>
            <a:r>
              <a:rPr lang="lt-LT" sz="1100" kern="0" dirty="0" smtClean="0"/>
              <a:t>Source: EU-SILC, Eurostat, 2018</a:t>
            </a:r>
            <a:endParaRPr lang="en-US" sz="1100" kern="0" dirty="0"/>
          </a:p>
        </p:txBody>
      </p:sp>
    </p:spTree>
    <p:extLst>
      <p:ext uri="{BB962C8B-B14F-4D97-AF65-F5344CB8AC3E}">
        <p14:creationId xmlns:p14="http://schemas.microsoft.com/office/powerpoint/2010/main" val="649004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lt-LT" sz="2800" b="1" dirty="0">
                <a:solidFill>
                  <a:srgbClr val="004494"/>
                </a:solidFill>
                <a:latin typeface="Noto Sans" panose="020B0502040504020204" pitchFamily="34" charset="0"/>
              </a:rPr>
              <a:t>A</a:t>
            </a:r>
            <a:r>
              <a:rPr lang="en-GB" sz="2800" b="1" dirty="0">
                <a:solidFill>
                  <a:srgbClr val="004494"/>
                </a:solidFill>
                <a:latin typeface="Noto Sans" panose="020B0502040504020204" pitchFamily="34" charset="0"/>
              </a:rPr>
              <a:t>bout 5% of </a:t>
            </a:r>
            <a:r>
              <a:rPr lang="lt-LT" sz="2800" b="1" dirty="0" smtClean="0">
                <a:solidFill>
                  <a:srgbClr val="004494"/>
                </a:solidFill>
                <a:latin typeface="Noto Sans" panose="020B0502040504020204" pitchFamily="34" charset="0"/>
              </a:rPr>
              <a:t>EU </a:t>
            </a:r>
            <a:r>
              <a:rPr lang="en-GB" sz="2800" b="1" dirty="0" smtClean="0">
                <a:solidFill>
                  <a:srgbClr val="004494"/>
                </a:solidFill>
                <a:latin typeface="Noto Sans" panose="020B0502040504020204" pitchFamily="34" charset="0"/>
              </a:rPr>
              <a:t>families </a:t>
            </a:r>
            <a:r>
              <a:rPr lang="en-GB" sz="2800" b="1" dirty="0">
                <a:solidFill>
                  <a:srgbClr val="004494"/>
                </a:solidFill>
                <a:latin typeface="Noto Sans" panose="020B0502040504020204" pitchFamily="34" charset="0"/>
              </a:rPr>
              <a:t>with children ha</a:t>
            </a:r>
            <a:r>
              <a:rPr lang="lt-LT" sz="2800" b="1" dirty="0">
                <a:solidFill>
                  <a:srgbClr val="004494"/>
                </a:solidFill>
                <a:latin typeface="Noto Sans" panose="020B0502040504020204" pitchFamily="34" charset="0"/>
              </a:rPr>
              <a:t>ve</a:t>
            </a:r>
            <a:r>
              <a:rPr lang="en-GB" sz="2800" b="1" dirty="0">
                <a:solidFill>
                  <a:srgbClr val="004494"/>
                </a:solidFill>
                <a:latin typeface="Noto Sans" panose="020B0502040504020204" pitchFamily="34" charset="0"/>
              </a:rPr>
              <a:t> a child or children with disabilities </a:t>
            </a:r>
            <a:endParaRPr lang="lt-LT" sz="2800" b="1" dirty="0">
              <a:solidFill>
                <a:srgbClr val="004494"/>
              </a:solidFill>
              <a:latin typeface="Noto Sans" panose="020B0502040504020204" pitchFamily="34" charset="0"/>
            </a:endParaRPr>
          </a:p>
        </p:txBody>
      </p:sp>
      <p:pic>
        <p:nvPicPr>
          <p:cNvPr id="14" name="Picture 13"/>
          <p:cNvPicPr/>
          <p:nvPr/>
        </p:nvPicPr>
        <p:blipFill rotWithShape="1">
          <a:blip r:embed="rId4">
            <a:extLst>
              <a:ext uri="{28A0092B-C50C-407E-A947-70E740481C1C}">
                <a14:useLocalDpi xmlns:a14="http://schemas.microsoft.com/office/drawing/2010/main" val="0"/>
              </a:ext>
            </a:extLst>
          </a:blip>
          <a:srcRect l="1997" t="4633" r="1497" b="2316"/>
          <a:stretch/>
        </p:blipFill>
        <p:spPr bwMode="auto">
          <a:xfrm>
            <a:off x="348748" y="1904235"/>
            <a:ext cx="11538451" cy="4283856"/>
          </a:xfrm>
          <a:prstGeom prst="rect">
            <a:avLst/>
          </a:prstGeom>
          <a:noFill/>
          <a:ln>
            <a:noFill/>
          </a:ln>
          <a:extLst>
            <a:ext uri="{53640926-AAD7-44D8-BBD7-CCE9431645EC}">
              <a14:shadowObscured xmlns:a14="http://schemas.microsoft.com/office/drawing/2010/main"/>
            </a:ext>
          </a:extLst>
        </p:spPr>
      </p:pic>
      <p:sp>
        <p:nvSpPr>
          <p:cNvPr id="11" name="TextBox 10"/>
          <p:cNvSpPr txBox="1"/>
          <p:nvPr/>
        </p:nvSpPr>
        <p:spPr>
          <a:xfrm>
            <a:off x="435202" y="6390889"/>
            <a:ext cx="9794488" cy="261610"/>
          </a:xfrm>
          <a:prstGeom prst="rect">
            <a:avLst/>
          </a:prstGeom>
          <a:noFill/>
        </p:spPr>
        <p:txBody>
          <a:bodyPr wrap="square" lIns="0" rtlCol="0" anchor="ctr">
            <a:spAutoFit/>
          </a:bodyPr>
          <a:lstStyle/>
          <a:p>
            <a:pPr lvl="0">
              <a:defRPr/>
            </a:pPr>
            <a:r>
              <a:rPr lang="lt-LT" sz="1100" kern="0" dirty="0" smtClean="0"/>
              <a:t>Source: EIGE calculations based on EU-SILC, Eurostat, 2017</a:t>
            </a:r>
            <a:endParaRPr lang="en-US" sz="1100" kern="0" dirty="0"/>
          </a:p>
        </p:txBody>
      </p:sp>
    </p:spTree>
    <p:extLst>
      <p:ext uri="{BB962C8B-B14F-4D97-AF65-F5344CB8AC3E}">
        <p14:creationId xmlns:p14="http://schemas.microsoft.com/office/powerpoint/2010/main" val="343444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Only a quarter of households with people with disabilities receive formal LTC</a:t>
            </a:r>
            <a:endParaRPr lang="en-GB" sz="2800" b="1" dirty="0">
              <a:solidFill>
                <a:schemeClr val="accent3">
                  <a:lumMod val="75000"/>
                </a:schemeClr>
              </a:solidFill>
              <a:latin typeface="Noto Sans" panose="020B0502040504020204" pitchFamily="34" charset="0"/>
            </a:endParaRPr>
          </a:p>
        </p:txBody>
      </p:sp>
      <p:pic>
        <p:nvPicPr>
          <p:cNvPr id="11" name="Picture 10"/>
          <p:cNvPicPr/>
          <p:nvPr/>
        </p:nvPicPr>
        <p:blipFill rotWithShape="1">
          <a:blip r:embed="rId4" cstate="print">
            <a:extLst>
              <a:ext uri="{28A0092B-C50C-407E-A947-70E740481C1C}">
                <a14:useLocalDpi xmlns:a14="http://schemas.microsoft.com/office/drawing/2010/main" val="0"/>
              </a:ext>
            </a:extLst>
          </a:blip>
          <a:srcRect l="2306" t="5716" r="1548" b="2796"/>
          <a:stretch/>
        </p:blipFill>
        <p:spPr bwMode="auto">
          <a:xfrm>
            <a:off x="122663" y="1701437"/>
            <a:ext cx="11686478" cy="4486654"/>
          </a:xfrm>
          <a:prstGeom prst="rect">
            <a:avLst/>
          </a:prstGeom>
          <a:noFill/>
          <a:ln>
            <a:noFill/>
          </a:ln>
          <a:extLst>
            <a:ext uri="{53640926-AAD7-44D8-BBD7-CCE9431645EC}">
              <a14:shadowObscured xmlns:a14="http://schemas.microsoft.com/office/drawing/2010/main"/>
            </a:ext>
          </a:extLst>
        </p:spPr>
      </p:pic>
      <p:sp>
        <p:nvSpPr>
          <p:cNvPr id="15" name="TextBox 14"/>
          <p:cNvSpPr txBox="1"/>
          <p:nvPr/>
        </p:nvSpPr>
        <p:spPr>
          <a:xfrm>
            <a:off x="435202" y="6390889"/>
            <a:ext cx="9794488" cy="261610"/>
          </a:xfrm>
          <a:prstGeom prst="rect">
            <a:avLst/>
          </a:prstGeom>
          <a:noFill/>
        </p:spPr>
        <p:txBody>
          <a:bodyPr wrap="square" lIns="0" rtlCol="0" anchor="ctr">
            <a:spAutoFit/>
          </a:bodyPr>
          <a:lstStyle/>
          <a:p>
            <a:pPr lvl="0">
              <a:defRPr/>
            </a:pPr>
            <a:r>
              <a:rPr lang="lt-LT" sz="1100" kern="0" dirty="0" smtClean="0"/>
              <a:t>Source: EIGE calculations based on EU-SILC ad hoc module, Eurostat, 2016</a:t>
            </a:r>
            <a:endParaRPr lang="en-US" sz="1100" kern="0" dirty="0"/>
          </a:p>
        </p:txBody>
      </p:sp>
    </p:spTree>
    <p:extLst>
      <p:ext uri="{BB962C8B-B14F-4D97-AF65-F5344CB8AC3E}">
        <p14:creationId xmlns:p14="http://schemas.microsoft.com/office/powerpoint/2010/main" val="3235160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2" name="TextBox 11"/>
          <p:cNvSpPr txBox="1"/>
          <p:nvPr/>
        </p:nvSpPr>
        <p:spPr>
          <a:xfrm>
            <a:off x="1372498" y="2418218"/>
            <a:ext cx="9114873" cy="1446550"/>
          </a:xfrm>
          <a:prstGeom prst="rect">
            <a:avLst/>
          </a:prstGeom>
          <a:noFill/>
        </p:spPr>
        <p:txBody>
          <a:bodyPr wrap="square" lIns="0" rtlCol="0" anchor="ctr">
            <a:spAutoFit/>
          </a:bodyPr>
          <a:lstStyle/>
          <a:p>
            <a:pPr lvl="0">
              <a:defRPr/>
            </a:pPr>
            <a:endParaRPr lang="lt-LT" sz="2200" b="1" kern="0" dirty="0" smtClean="0"/>
          </a:p>
          <a:p>
            <a:pPr lvl="0">
              <a:defRPr/>
            </a:pPr>
            <a:endParaRPr lang="lt-LT" sz="2200" b="1" kern="0" dirty="0"/>
          </a:p>
          <a:p>
            <a:pPr lvl="0">
              <a:defRPr/>
            </a:pPr>
            <a:endParaRPr lang="lt-LT" sz="2200" b="1" kern="0" dirty="0"/>
          </a:p>
          <a:p>
            <a:pPr lvl="0">
              <a:defRPr/>
            </a:pPr>
            <a:endParaRPr lang="lt-LT" sz="2200" b="1" kern="0" dirty="0" smtClean="0"/>
          </a:p>
        </p:txBody>
      </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en-US" sz="2800" b="1" dirty="0">
                <a:solidFill>
                  <a:srgbClr val="004494"/>
                </a:solidFill>
                <a:latin typeface="Noto Sans" panose="020B0502040504020204" pitchFamily="34" charset="0"/>
              </a:rPr>
              <a:t>Every third </a:t>
            </a:r>
            <a:r>
              <a:rPr lang="lt-LT" sz="2800" b="1" dirty="0">
                <a:solidFill>
                  <a:srgbClr val="004494"/>
                </a:solidFill>
                <a:latin typeface="Noto Sans" panose="020B0502040504020204" pitchFamily="34" charset="0"/>
              </a:rPr>
              <a:t>family </a:t>
            </a:r>
            <a:r>
              <a:rPr lang="lt-LT" sz="2800" b="1" dirty="0">
                <a:solidFill>
                  <a:srgbClr val="004494"/>
                </a:solidFill>
                <a:latin typeface="Noto Sans" panose="020B0502040504020204" pitchFamily="34" charset="0"/>
              </a:rPr>
              <a:t>in the EU </a:t>
            </a:r>
            <a:r>
              <a:rPr lang="en-GB" sz="2800" b="1" dirty="0">
                <a:solidFill>
                  <a:srgbClr val="004494"/>
                </a:solidFill>
                <a:latin typeface="Noto Sans" panose="020B0502040504020204" pitchFamily="34" charset="0"/>
              </a:rPr>
              <a:t>lives </a:t>
            </a:r>
            <a:r>
              <a:rPr lang="en-GB" sz="2800" b="1" dirty="0">
                <a:solidFill>
                  <a:srgbClr val="004494"/>
                </a:solidFill>
                <a:latin typeface="Noto Sans" panose="020B0502040504020204" pitchFamily="34" charset="0"/>
              </a:rPr>
              <a:t>without adequate </a:t>
            </a:r>
            <a:r>
              <a:rPr lang="en-US" sz="2800" b="1" dirty="0">
                <a:solidFill>
                  <a:srgbClr val="004494"/>
                </a:solidFill>
                <a:latin typeface="Noto Sans" panose="020B0502040504020204" pitchFamily="34" charset="0"/>
              </a:rPr>
              <a:t> professional home care services </a:t>
            </a:r>
          </a:p>
        </p:txBody>
      </p:sp>
      <p:sp>
        <p:nvSpPr>
          <p:cNvPr id="10" name="TextBox 9"/>
          <p:cNvSpPr txBox="1"/>
          <p:nvPr/>
        </p:nvSpPr>
        <p:spPr>
          <a:xfrm>
            <a:off x="2092712" y="1560843"/>
            <a:ext cx="9794488" cy="400110"/>
          </a:xfrm>
          <a:prstGeom prst="rect">
            <a:avLst/>
          </a:prstGeom>
          <a:noFill/>
        </p:spPr>
        <p:txBody>
          <a:bodyPr wrap="square" lIns="0" rtlCol="0" anchor="ctr">
            <a:spAutoFit/>
          </a:bodyPr>
          <a:lstStyle/>
          <a:p>
            <a:pPr lvl="0">
              <a:defRPr/>
            </a:pPr>
            <a:r>
              <a:rPr lang="lt-LT" sz="2000" b="1" kern="0" dirty="0" smtClean="0">
                <a:solidFill>
                  <a:schemeClr val="accent1">
                    <a:lumMod val="75000"/>
                  </a:schemeClr>
                </a:solidFill>
              </a:rPr>
              <a:t>Unmet household need for professional home-based care services, 2016</a:t>
            </a:r>
            <a:endParaRPr lang="en-US" sz="2000" kern="0" dirty="0">
              <a:solidFill>
                <a:schemeClr val="accent1">
                  <a:lumMod val="75000"/>
                </a:schemeClr>
              </a:solidFill>
            </a:endParaRPr>
          </a:p>
        </p:txBody>
      </p:sp>
      <p:graphicFrame>
        <p:nvGraphicFramePr>
          <p:cNvPr id="15" name="Diagrama 19">
            <a:extLst>
              <a:ext uri="{FF2B5EF4-FFF2-40B4-BE49-F238E27FC236}">
                <a16:creationId xmlns:a16="http://schemas.microsoft.com/office/drawing/2014/main" id="{75F17A57-A1E6-4171-B1FC-832A9ABB6F59}"/>
              </a:ext>
            </a:extLst>
          </p:cNvPr>
          <p:cNvGraphicFramePr/>
          <p:nvPr>
            <p:extLst>
              <p:ext uri="{D42A27DB-BD31-4B8C-83A1-F6EECF244321}">
                <p14:modId xmlns:p14="http://schemas.microsoft.com/office/powerpoint/2010/main" val="2193123737"/>
              </p:ext>
            </p:extLst>
          </p:nvPr>
        </p:nvGraphicFramePr>
        <p:xfrm>
          <a:off x="555021" y="1947975"/>
          <a:ext cx="11441151" cy="4694663"/>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309635" y="6508557"/>
            <a:ext cx="9794488" cy="261610"/>
          </a:xfrm>
          <a:prstGeom prst="rect">
            <a:avLst/>
          </a:prstGeom>
          <a:noFill/>
        </p:spPr>
        <p:txBody>
          <a:bodyPr wrap="square" lIns="0" rtlCol="0" anchor="ctr">
            <a:spAutoFit/>
          </a:bodyPr>
          <a:lstStyle/>
          <a:p>
            <a:pPr lvl="0">
              <a:defRPr/>
            </a:pPr>
            <a:r>
              <a:rPr lang="lt-LT" sz="1100" kern="0" dirty="0" smtClean="0"/>
              <a:t>Source: EIGE calculations based on EU-SILC ad hoc module, Eurostat, 2016</a:t>
            </a:r>
            <a:endParaRPr lang="en-US" sz="1100" kern="0" dirty="0"/>
          </a:p>
        </p:txBody>
      </p:sp>
    </p:spTree>
    <p:extLst>
      <p:ext uri="{BB962C8B-B14F-4D97-AF65-F5344CB8AC3E}">
        <p14:creationId xmlns:p14="http://schemas.microsoft.com/office/powerpoint/2010/main" val="68622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8289"/>
            <a:ext cx="1903751" cy="1718303"/>
            <a:chOff x="1524001" y="1"/>
            <a:chExt cx="1903751" cy="1718303"/>
          </a:xfrm>
          <a:solidFill>
            <a:srgbClr val="004494"/>
          </a:solidFill>
        </p:grpSpPr>
        <p:sp>
          <p:nvSpPr>
            <p:cNvPr id="5" name="Rectangle 4">
              <a:extLst>
                <a:ext uri="{FF2B5EF4-FFF2-40B4-BE49-F238E27FC236}">
                  <a16:creationId xmlns:a16="http://schemas.microsoft.com/office/drawing/2014/main" id="{0236B160-9560-AF4F-B234-C9C8198D0F3B}"/>
                </a:ext>
              </a:extLst>
            </p:cNvPr>
            <p:cNvSpPr/>
            <p:nvPr/>
          </p:nvSpPr>
          <p:spPr>
            <a:xfrm>
              <a:off x="1524001" y="1"/>
              <a:ext cx="1903751" cy="1718303"/>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4494"/>
                </a:solidFill>
              </a:endParaRPr>
            </a:p>
          </p:txBody>
        </p:sp>
        <p:pic>
          <p:nvPicPr>
            <p:cNvPr id="6" name="Grafik 15">
              <a:extLst>
                <a:ext uri="{FF2B5EF4-FFF2-40B4-BE49-F238E27FC236}">
                  <a16:creationId xmlns:a16="http://schemas.microsoft.com/office/drawing/2014/main" id="{425BD629-8BFC-044B-AEDB-70CCC0B1E1B2}"/>
                </a:ext>
              </a:extLst>
            </p:cNvPr>
            <p:cNvPicPr>
              <a:picLocks noChangeAspect="1"/>
            </p:cNvPicPr>
            <p:nvPr/>
          </p:nvPicPr>
          <p:blipFill>
            <a:blip r:embed="rId3"/>
            <a:stretch>
              <a:fillRect/>
            </a:stretch>
          </p:blipFill>
          <p:spPr>
            <a:xfrm>
              <a:off x="1833636" y="214222"/>
              <a:ext cx="1351983" cy="1301284"/>
            </a:xfrm>
            <a:prstGeom prst="rect">
              <a:avLst/>
            </a:prstGeom>
            <a:grpFill/>
          </p:spPr>
        </p:pic>
      </p:grpSp>
      <p:sp>
        <p:nvSpPr>
          <p:cNvPr id="13" name="TextBox 12"/>
          <p:cNvSpPr txBox="1"/>
          <p:nvPr/>
        </p:nvSpPr>
        <p:spPr>
          <a:xfrm>
            <a:off x="1372498" y="5262043"/>
            <a:ext cx="9806198" cy="523220"/>
          </a:xfrm>
          <a:prstGeom prst="rect">
            <a:avLst/>
          </a:prstGeom>
          <a:noFill/>
        </p:spPr>
        <p:txBody>
          <a:bodyPr wrap="square" lIns="0" rtlCol="0" anchor="ctr">
            <a:spAutoFit/>
          </a:bodyPr>
          <a:lstStyle/>
          <a:p>
            <a:pPr lvl="0">
              <a:defRPr/>
            </a:pPr>
            <a:endParaRPr kumimoji="0" lang="en-US" sz="2800" i="0" u="none" strike="noStrike" kern="0" cap="none" spc="0" normalizeH="0" baseline="0" noProof="0" dirty="0" smtClean="0">
              <a:ln>
                <a:noFill/>
              </a:ln>
              <a:solidFill>
                <a:schemeClr val="accent3">
                  <a:lumMod val="75000"/>
                </a:schemeClr>
              </a:solidFill>
              <a:effectLst/>
              <a:uLnTx/>
              <a:uFillTx/>
            </a:endParaRPr>
          </a:p>
        </p:txBody>
      </p:sp>
      <p:sp>
        <p:nvSpPr>
          <p:cNvPr id="8" name="Rectangle 7"/>
          <p:cNvSpPr/>
          <p:nvPr/>
        </p:nvSpPr>
        <p:spPr>
          <a:xfrm>
            <a:off x="2419815" y="269361"/>
            <a:ext cx="9467385" cy="954107"/>
          </a:xfrm>
          <a:prstGeom prst="rect">
            <a:avLst/>
          </a:prstGeom>
        </p:spPr>
        <p:txBody>
          <a:bodyPr wrap="square">
            <a:spAutoFit/>
          </a:bodyPr>
          <a:lstStyle/>
          <a:p>
            <a:pPr algn="ctr"/>
            <a:r>
              <a:rPr lang="lt-LT" sz="2800" b="1" dirty="0" smtClean="0">
                <a:solidFill>
                  <a:srgbClr val="004494"/>
                </a:solidFill>
                <a:latin typeface="Noto Sans" panose="020B0502040504020204" pitchFamily="34" charset="0"/>
              </a:rPr>
              <a:t>Main reason for unmet need – inability to afford such services </a:t>
            </a:r>
            <a:endParaRPr lang="en-GB" sz="2800" b="1" dirty="0">
              <a:solidFill>
                <a:schemeClr val="accent3">
                  <a:lumMod val="75000"/>
                </a:schemeClr>
              </a:solidFill>
              <a:latin typeface="Noto Sans" panose="020B0502040504020204" pitchFamily="34" charset="0"/>
            </a:endParaRPr>
          </a:p>
        </p:txBody>
      </p:sp>
      <p:pic>
        <p:nvPicPr>
          <p:cNvPr id="11" name="Picture 10"/>
          <p:cNvPicPr/>
          <p:nvPr/>
        </p:nvPicPr>
        <p:blipFill rotWithShape="1">
          <a:blip r:embed="rId4">
            <a:extLst>
              <a:ext uri="{28A0092B-C50C-407E-A947-70E740481C1C}">
                <a14:useLocalDpi xmlns:a14="http://schemas.microsoft.com/office/drawing/2010/main" val="0"/>
              </a:ext>
            </a:extLst>
          </a:blip>
          <a:srcRect l="2003" t="4780" r="1336" b="2486"/>
          <a:stretch/>
        </p:blipFill>
        <p:spPr bwMode="auto">
          <a:xfrm>
            <a:off x="1" y="2034503"/>
            <a:ext cx="11742234" cy="4232482"/>
          </a:xfrm>
          <a:prstGeom prst="rect">
            <a:avLst/>
          </a:prstGeom>
          <a:noFill/>
          <a:ln>
            <a:noFill/>
          </a:ln>
          <a:extLst>
            <a:ext uri="{53640926-AAD7-44D8-BBD7-CCE9431645EC}">
              <a14:shadowObscured xmlns:a14="http://schemas.microsoft.com/office/drawing/2010/main"/>
            </a:ext>
          </a:extLst>
        </p:spPr>
      </p:pic>
      <p:sp>
        <p:nvSpPr>
          <p:cNvPr id="14" name="TextBox 13"/>
          <p:cNvSpPr txBox="1"/>
          <p:nvPr/>
        </p:nvSpPr>
        <p:spPr>
          <a:xfrm>
            <a:off x="435202" y="6390889"/>
            <a:ext cx="9794488" cy="261610"/>
          </a:xfrm>
          <a:prstGeom prst="rect">
            <a:avLst/>
          </a:prstGeom>
          <a:noFill/>
        </p:spPr>
        <p:txBody>
          <a:bodyPr wrap="square" lIns="0" rtlCol="0" anchor="ctr">
            <a:spAutoFit/>
          </a:bodyPr>
          <a:lstStyle/>
          <a:p>
            <a:pPr lvl="0">
              <a:defRPr/>
            </a:pPr>
            <a:r>
              <a:rPr lang="lt-LT" sz="1100" kern="0" dirty="0" smtClean="0"/>
              <a:t>Source: EIGE calculations based on EU-SILC ad hoc module, Eurostat, 2016</a:t>
            </a:r>
            <a:endParaRPr lang="en-US" sz="1100" kern="0" dirty="0"/>
          </a:p>
        </p:txBody>
      </p:sp>
    </p:spTree>
    <p:extLst>
      <p:ext uri="{BB962C8B-B14F-4D97-AF65-F5344CB8AC3E}">
        <p14:creationId xmlns:p14="http://schemas.microsoft.com/office/powerpoint/2010/main" val="838425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3807</TotalTime>
  <Words>1753</Words>
  <Application>Microsoft Office PowerPoint</Application>
  <PresentationFormat>Widescreen</PresentationFormat>
  <Paragraphs>125</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Myriad pro</vt:lpstr>
      <vt:lpstr>Noto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Giani</dc:creator>
  <cp:lastModifiedBy>Jolanta Reingarde</cp:lastModifiedBy>
  <cp:revision>162</cp:revision>
  <cp:lastPrinted>2019-11-21T12:53:22Z</cp:lastPrinted>
  <dcterms:created xsi:type="dcterms:W3CDTF">2019-05-28T11:57:32Z</dcterms:created>
  <dcterms:modified xsi:type="dcterms:W3CDTF">2020-01-27T15:57:54Z</dcterms:modified>
</cp:coreProperties>
</file>